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36" r:id="rId2"/>
  </p:sldMasterIdLst>
  <p:notesMasterIdLst>
    <p:notesMasterId r:id="rId28"/>
  </p:notesMasterIdLst>
  <p:sldIdLst>
    <p:sldId id="256" r:id="rId3"/>
    <p:sldId id="372" r:id="rId4"/>
    <p:sldId id="374" r:id="rId5"/>
    <p:sldId id="379" r:id="rId6"/>
    <p:sldId id="346" r:id="rId7"/>
    <p:sldId id="348" r:id="rId8"/>
    <p:sldId id="373" r:id="rId9"/>
    <p:sldId id="381" r:id="rId10"/>
    <p:sldId id="352" r:id="rId11"/>
    <p:sldId id="353" r:id="rId12"/>
    <p:sldId id="375" r:id="rId13"/>
    <p:sldId id="376" r:id="rId14"/>
    <p:sldId id="377" r:id="rId15"/>
    <p:sldId id="378" r:id="rId16"/>
    <p:sldId id="358" r:id="rId17"/>
    <p:sldId id="355" r:id="rId18"/>
    <p:sldId id="360" r:id="rId19"/>
    <p:sldId id="361" r:id="rId20"/>
    <p:sldId id="362" r:id="rId21"/>
    <p:sldId id="363" r:id="rId22"/>
    <p:sldId id="364" r:id="rId23"/>
    <p:sldId id="365" r:id="rId24"/>
    <p:sldId id="380" r:id="rId25"/>
    <p:sldId id="366" r:id="rId26"/>
    <p:sldId id="369" r:id="rId2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öhren, Jana" initials="" lastIdx="1" clrIdx="0"/>
  <p:cmAuthor id="1" name="Möhren, Jana" initials="M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C8"/>
    <a:srgbClr val="0996FF"/>
    <a:srgbClr val="FFFFCC"/>
    <a:srgbClr val="D9EB31"/>
    <a:srgbClr val="F0F513"/>
    <a:srgbClr val="F0D118"/>
    <a:srgbClr val="EDDC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4400" autoAdjust="0"/>
  </p:normalViewPr>
  <p:slideViewPr>
    <p:cSldViewPr showGuides="1">
      <p:cViewPr>
        <p:scale>
          <a:sx n="75" d="100"/>
          <a:sy n="75" d="100"/>
        </p:scale>
        <p:origin x="-1014"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Rectangle 3"/>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r>
              <a:rPr lang="de-DE"/>
              <a:t>06.11.2012</a:t>
            </a:r>
          </a:p>
        </p:txBody>
      </p:sp>
      <p:sp>
        <p:nvSpPr>
          <p:cNvPr id="4" name="Rectangle 4"/>
          <p:cNvSpPr>
            <a:spLocks noGrp="1" noRot="1" noChangeAspect="1" noTextEdit="1"/>
          </p:cNvSpPr>
          <p:nvPr>
            <p:ph type="sldImg" idx="2"/>
          </p:nvPr>
        </p:nvSpPr>
        <p:spPr bwMode="auto">
          <a:xfrm>
            <a:off x="917575" y="744538"/>
            <a:ext cx="4962525" cy="3722687"/>
          </a:xfrm>
          <a:prstGeom prst="rect">
            <a:avLst/>
          </a:prstGeom>
          <a:noFill/>
          <a:ln w="12700">
            <a:solidFill>
              <a:srgbClr val="000000"/>
            </a:solidFill>
            <a:miter lim="800000"/>
            <a:headEnd/>
            <a:tailEnd/>
          </a:ln>
        </p:spPr>
      </p:sp>
      <p:sp>
        <p:nvSpPr>
          <p:cNvPr id="5" name="Rectangle 5"/>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Rectangle 6"/>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Rectangle 7"/>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r>
              <a:rPr lang="de-DE"/>
              <a:t>‹Nr.›</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Date Placeholder 3"/>
          <p:cNvSpPr>
            <a:spLocks noGrp="1"/>
          </p:cNvSpPr>
          <p:nvPr>
            <p:ph type="dt" idx="10"/>
          </p:nvPr>
        </p:nvSpPr>
        <p:spPr/>
        <p:txBody>
          <a:bodyPr/>
          <a:lstStyle/>
          <a:p>
            <a:pPr>
              <a:defRPr/>
            </a:pPr>
            <a:r>
              <a:rPr lang="de-DE" smtClean="0"/>
              <a:t>06.11.2012</a:t>
            </a:r>
            <a:endParaRPr lang="de-DE"/>
          </a:p>
        </p:txBody>
      </p:sp>
      <p:sp>
        <p:nvSpPr>
          <p:cNvPr id="5" name="Slide Number Placeholder 4"/>
          <p:cNvSpPr>
            <a:spLocks noGrp="1"/>
          </p:cNvSpPr>
          <p:nvPr>
            <p:ph type="sldNum" sz="quarter" idx="11"/>
          </p:nvPr>
        </p:nvSpPr>
        <p:spPr/>
        <p:txBody>
          <a:bodyPr/>
          <a:lstStyle/>
          <a:p>
            <a:pPr>
              <a:defRPr/>
            </a:pPr>
            <a:r>
              <a:rPr lang="de-DE" smtClean="0"/>
              <a:t>‹Nr.›</a:t>
            </a:r>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de-DE"/>
              <a:t>06.11.2012</a:t>
            </a:r>
          </a:p>
        </p:txBody>
      </p:sp>
      <p:sp>
        <p:nvSpPr>
          <p:cNvPr id="9" name="Rectangle 7"/>
          <p:cNvSpPr>
            <a:spLocks noGrp="1"/>
          </p:cNvSpPr>
          <p:nvPr>
            <p:ph type="sldNum" sz="quarter" idx="5"/>
          </p:nvPr>
        </p:nvSpPr>
        <p:spPr/>
        <p:txBody>
          <a:bodyPr/>
          <a:lstStyle/>
          <a:p>
            <a:pPr>
              <a:defRPr/>
            </a:pPr>
            <a:r>
              <a:rPr lang="de-DE"/>
              <a:t>‹Nr.›</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endParaRPr lang="de-DE"/>
          </a:p>
        </p:txBody>
      </p:sp>
      <p:sp>
        <p:nvSpPr>
          <p:cNvPr id="2" name="Text Box 4"/>
          <p:cNvSpPr txBox="1">
            <a:spLocks noGrp="1"/>
          </p:cNvSpPr>
          <p:nvPr/>
        </p:nvSpPr>
        <p:spPr>
          <a:xfrm>
            <a:off x="3849688" y="9428163"/>
            <a:ext cx="2946400" cy="496887"/>
          </a:xfrm>
          <a:prstGeom prst="rect">
            <a:avLst/>
          </a:prstGeom>
          <a:noFill/>
        </p:spPr>
        <p:txBody>
          <a:bodyPr anchor="b"/>
          <a:lstStyle/>
          <a:p>
            <a:pPr algn="r">
              <a:defRPr/>
            </a:pPr>
            <a:r>
              <a:rPr lang="de-DE" sz="1200"/>
              <a:t>60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de-DE"/>
              <a:t>06.11.2012</a:t>
            </a:r>
          </a:p>
        </p:txBody>
      </p:sp>
      <p:sp>
        <p:nvSpPr>
          <p:cNvPr id="9" name="Rectangle 7"/>
          <p:cNvSpPr>
            <a:spLocks noGrp="1"/>
          </p:cNvSpPr>
          <p:nvPr>
            <p:ph type="sldNum" sz="quarter" idx="5"/>
          </p:nvPr>
        </p:nvSpPr>
        <p:spPr/>
        <p:txBody>
          <a:bodyPr/>
          <a:lstStyle/>
          <a:p>
            <a:pPr>
              <a:defRPr/>
            </a:pPr>
            <a:r>
              <a:rPr lang="de-DE"/>
              <a:t>‹Nr.›</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 name="Text Box 4"/>
          <p:cNvSpPr txBox="1">
            <a:spLocks noGrp="1"/>
          </p:cNvSpPr>
          <p:nvPr/>
        </p:nvSpPr>
        <p:spPr>
          <a:xfrm>
            <a:off x="3849688" y="9428163"/>
            <a:ext cx="2946400" cy="496887"/>
          </a:xfrm>
          <a:prstGeom prst="rect">
            <a:avLst/>
          </a:prstGeom>
          <a:noFill/>
        </p:spPr>
        <p:txBody>
          <a:bodyPr anchor="b"/>
          <a:lstStyle/>
          <a:p>
            <a:pPr algn="r">
              <a:defRPr/>
            </a:pPr>
            <a:r>
              <a:rPr lang="de-DE" sz="1200"/>
              <a:t>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de-DE"/>
              <a:t>06.11.2012</a:t>
            </a:r>
          </a:p>
        </p:txBody>
      </p:sp>
      <p:sp>
        <p:nvSpPr>
          <p:cNvPr id="9" name="Rectangle 7"/>
          <p:cNvSpPr>
            <a:spLocks noGrp="1"/>
          </p:cNvSpPr>
          <p:nvPr>
            <p:ph type="sldNum" sz="quarter" idx="5"/>
          </p:nvPr>
        </p:nvSpPr>
        <p:spPr/>
        <p:txBody>
          <a:bodyPr/>
          <a:lstStyle/>
          <a:p>
            <a:pPr>
              <a:defRPr/>
            </a:pPr>
            <a:r>
              <a:rPr lang="de-DE"/>
              <a:t>‹Nr.›</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endParaRPr lang="en-GB" i="1"/>
          </a:p>
        </p:txBody>
      </p:sp>
      <p:sp>
        <p:nvSpPr>
          <p:cNvPr id="2" name="Text Box 4"/>
          <p:cNvSpPr txBox="1">
            <a:spLocks noGrp="1"/>
          </p:cNvSpPr>
          <p:nvPr/>
        </p:nvSpPr>
        <p:spPr>
          <a:xfrm>
            <a:off x="3849688" y="9428163"/>
            <a:ext cx="2946400" cy="496887"/>
          </a:xfrm>
          <a:prstGeom prst="rect">
            <a:avLst/>
          </a:prstGeom>
          <a:noFill/>
        </p:spPr>
        <p:txBody>
          <a:bodyPr anchor="b"/>
          <a:lstStyle/>
          <a:p>
            <a:pPr algn="r">
              <a:defRPr/>
            </a:pPr>
            <a:r>
              <a:rPr lang="de-DE" sz="1200"/>
              <a:t>52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de-DE"/>
              <a:t>06.11.2012</a:t>
            </a:r>
          </a:p>
        </p:txBody>
      </p:sp>
      <p:sp>
        <p:nvSpPr>
          <p:cNvPr id="9" name="Rectangle 7"/>
          <p:cNvSpPr>
            <a:spLocks noGrp="1"/>
          </p:cNvSpPr>
          <p:nvPr>
            <p:ph type="sldNum" sz="quarter" idx="5"/>
          </p:nvPr>
        </p:nvSpPr>
        <p:spPr/>
        <p:txBody>
          <a:bodyPr/>
          <a:lstStyle/>
          <a:p>
            <a:pPr>
              <a:defRPr/>
            </a:pPr>
            <a:r>
              <a:rPr lang="de-DE"/>
              <a:t>‹Nr.›</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endParaRPr lang="en-GB" i="1"/>
          </a:p>
        </p:txBody>
      </p:sp>
      <p:sp>
        <p:nvSpPr>
          <p:cNvPr id="2" name="Text Box 4"/>
          <p:cNvSpPr txBox="1">
            <a:spLocks noGrp="1"/>
          </p:cNvSpPr>
          <p:nvPr/>
        </p:nvSpPr>
        <p:spPr>
          <a:xfrm>
            <a:off x="3849688" y="9428163"/>
            <a:ext cx="2946400" cy="496887"/>
          </a:xfrm>
          <a:prstGeom prst="rect">
            <a:avLst/>
          </a:prstGeom>
          <a:noFill/>
        </p:spPr>
        <p:txBody>
          <a:bodyPr anchor="b"/>
          <a:lstStyle/>
          <a:p>
            <a:pPr algn="r">
              <a:defRPr/>
            </a:pPr>
            <a:r>
              <a:rPr lang="de-DE" sz="1200"/>
              <a:t>53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de-DE"/>
              <a:t>06.11.2012</a:t>
            </a:r>
          </a:p>
        </p:txBody>
      </p:sp>
      <p:sp>
        <p:nvSpPr>
          <p:cNvPr id="9" name="Rectangle 7"/>
          <p:cNvSpPr>
            <a:spLocks noGrp="1"/>
          </p:cNvSpPr>
          <p:nvPr>
            <p:ph type="sldNum" sz="quarter" idx="5"/>
          </p:nvPr>
        </p:nvSpPr>
        <p:spPr/>
        <p:txBody>
          <a:bodyPr/>
          <a:lstStyle/>
          <a:p>
            <a:pPr>
              <a:defRPr/>
            </a:pPr>
            <a:r>
              <a:rPr lang="de-DE"/>
              <a:t>‹Nr.›</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endParaRPr lang="en-GB" i="1"/>
          </a:p>
        </p:txBody>
      </p:sp>
      <p:sp>
        <p:nvSpPr>
          <p:cNvPr id="2" name="Text Box 4"/>
          <p:cNvSpPr txBox="1">
            <a:spLocks noGrp="1"/>
          </p:cNvSpPr>
          <p:nvPr/>
        </p:nvSpPr>
        <p:spPr>
          <a:xfrm>
            <a:off x="3849688" y="9428163"/>
            <a:ext cx="2946400" cy="496887"/>
          </a:xfrm>
          <a:prstGeom prst="rect">
            <a:avLst/>
          </a:prstGeom>
          <a:noFill/>
        </p:spPr>
        <p:txBody>
          <a:bodyPr anchor="b"/>
          <a:lstStyle/>
          <a:p>
            <a:pPr algn="r">
              <a:defRPr/>
            </a:pPr>
            <a:r>
              <a:rPr lang="de-DE" sz="1200"/>
              <a:t>55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pPr>
              <a:defRPr/>
            </a:pPr>
            <a:r>
              <a:rPr lang="en-US"/>
              <a:t>Iring Wasser, ENAEE</a:t>
            </a:r>
            <a:endParaRPr lang="de-DE" dirty="0"/>
          </a:p>
        </p:txBody>
      </p:sp>
      <p:sp>
        <p:nvSpPr>
          <p:cNvPr id="5" name="Datumsplatzhalter 4"/>
          <p:cNvSpPr>
            <a:spLocks noGrp="1"/>
          </p:cNvSpPr>
          <p:nvPr>
            <p:ph type="dt" sz="half" idx="11"/>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r>
              <a:rPr lang="en-US"/>
              <a:t>Iring Wasser, ENAEE</a:t>
            </a:r>
            <a:endParaRPr lang="de-DE" dirty="0"/>
          </a:p>
        </p:txBody>
      </p:sp>
      <p:sp>
        <p:nvSpPr>
          <p:cNvPr id="5" name="Datumsplatzhalter 4"/>
          <p:cNvSpPr>
            <a:spLocks noGrp="1"/>
          </p:cNvSpPr>
          <p:nvPr>
            <p:ph type="dt" sz="half" idx="11"/>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7488" y="620713"/>
            <a:ext cx="2057400" cy="50815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620713"/>
            <a:ext cx="6019800" cy="50815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r>
              <a:rPr lang="en-US"/>
              <a:t>Iring Wasser, ENAEE</a:t>
            </a:r>
            <a:endParaRPr lang="de-DE" dirty="0"/>
          </a:p>
        </p:txBody>
      </p:sp>
      <p:sp>
        <p:nvSpPr>
          <p:cNvPr id="5" name="Datumsplatzhalter 4"/>
          <p:cNvSpPr>
            <a:spLocks noGrp="1"/>
          </p:cNvSpPr>
          <p:nvPr>
            <p:ph type="dt" sz="half" idx="11"/>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1"/>
          </p:nvPr>
        </p:nvSpPr>
        <p:spPr/>
        <p:txBody>
          <a:bodyPr/>
          <a:lstStyle>
            <a:lvl1pPr>
              <a:defRPr smtClean="0"/>
            </a:lvl1pPr>
          </a:lstStyle>
          <a:p>
            <a:pPr>
              <a:defRPr/>
            </a:pPr>
            <a:r>
              <a:rPr lang="de-DE"/>
              <a:t>‹Nr.›</a:t>
            </a:r>
          </a:p>
        </p:txBody>
      </p:sp>
      <p:sp>
        <p:nvSpPr>
          <p:cNvPr id="6" name="Fußzeilenplatzhalter 5"/>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1"/>
          </p:nvPr>
        </p:nvSpPr>
        <p:spPr/>
        <p:txBody>
          <a:bodyPr/>
          <a:lstStyle>
            <a:lvl1pPr>
              <a:defRPr smtClean="0"/>
            </a:lvl1pPr>
          </a:lstStyle>
          <a:p>
            <a:pPr>
              <a:defRPr/>
            </a:pPr>
            <a:r>
              <a:rPr lang="de-DE"/>
              <a:t>‹Nr.›</a:t>
            </a:r>
          </a:p>
        </p:txBody>
      </p:sp>
      <p:sp>
        <p:nvSpPr>
          <p:cNvPr id="6" name="Fußzeilenplatzhalter 5"/>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1"/>
          </p:nvPr>
        </p:nvSpPr>
        <p:spPr/>
        <p:txBody>
          <a:bodyPr/>
          <a:lstStyle>
            <a:lvl1pPr>
              <a:defRPr smtClean="0"/>
            </a:lvl1pPr>
          </a:lstStyle>
          <a:p>
            <a:pPr>
              <a:defRPr/>
            </a:pPr>
            <a:r>
              <a:rPr lang="de-DE"/>
              <a:t>‹Nr.›</a:t>
            </a:r>
          </a:p>
        </p:txBody>
      </p:sp>
      <p:sp>
        <p:nvSpPr>
          <p:cNvPr id="6" name="Fußzeilenplatzhalter 5"/>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1844675"/>
            <a:ext cx="40386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6288" y="1844675"/>
            <a:ext cx="40386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1"/>
          </p:nvPr>
        </p:nvSpPr>
        <p:spPr/>
        <p:txBody>
          <a:bodyPr/>
          <a:lstStyle>
            <a:lvl1pPr>
              <a:defRPr smtClean="0"/>
            </a:lvl1pPr>
          </a:lstStyle>
          <a:p>
            <a:pPr>
              <a:defRPr/>
            </a:pPr>
            <a:r>
              <a:rPr lang="de-DE"/>
              <a:t>‹Nr.›</a:t>
            </a:r>
          </a:p>
        </p:txBody>
      </p:sp>
      <p:sp>
        <p:nvSpPr>
          <p:cNvPr id="7" name="Fußzeilenplatzhalter 6"/>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r>
              <a:rPr lang="fr-FR" smtClean="0"/>
              <a:t>6 November 2012</a:t>
            </a:r>
            <a:endParaRPr lang="de-DE"/>
          </a:p>
        </p:txBody>
      </p:sp>
      <p:sp>
        <p:nvSpPr>
          <p:cNvPr id="8" name="Foliennummernplatzhalter 7"/>
          <p:cNvSpPr>
            <a:spLocks noGrp="1"/>
          </p:cNvSpPr>
          <p:nvPr>
            <p:ph type="sldNum" sz="quarter" idx="11"/>
          </p:nvPr>
        </p:nvSpPr>
        <p:spPr/>
        <p:txBody>
          <a:bodyPr/>
          <a:lstStyle>
            <a:lvl1pPr>
              <a:defRPr smtClean="0"/>
            </a:lvl1pPr>
          </a:lstStyle>
          <a:p>
            <a:pPr>
              <a:defRPr/>
            </a:pPr>
            <a:r>
              <a:rPr lang="de-DE"/>
              <a:t>‹Nr.›</a:t>
            </a:r>
          </a:p>
        </p:txBody>
      </p:sp>
      <p:sp>
        <p:nvSpPr>
          <p:cNvPr id="9" name="Fußzeilenplatzhalter 8"/>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r>
              <a:rPr lang="fr-FR" smtClean="0"/>
              <a:t>6 November 2012</a:t>
            </a:r>
            <a:endParaRPr lang="de-DE"/>
          </a:p>
        </p:txBody>
      </p:sp>
      <p:sp>
        <p:nvSpPr>
          <p:cNvPr id="4" name="Foliennummernplatzhalter 3"/>
          <p:cNvSpPr>
            <a:spLocks noGrp="1"/>
          </p:cNvSpPr>
          <p:nvPr>
            <p:ph type="sldNum" sz="quarter" idx="11"/>
          </p:nvPr>
        </p:nvSpPr>
        <p:spPr/>
        <p:txBody>
          <a:bodyPr/>
          <a:lstStyle>
            <a:lvl1pPr>
              <a:defRPr smtClean="0"/>
            </a:lvl1pPr>
          </a:lstStyle>
          <a:p>
            <a:pPr>
              <a:defRPr/>
            </a:pPr>
            <a:r>
              <a:rPr lang="de-DE"/>
              <a:t>‹Nr.›</a:t>
            </a:r>
          </a:p>
        </p:txBody>
      </p:sp>
      <p:sp>
        <p:nvSpPr>
          <p:cNvPr id="5" name="Fußzeilenplatzhalter 4"/>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r>
              <a:rPr lang="fr-FR" smtClean="0"/>
              <a:t>6 November 2012</a:t>
            </a:r>
            <a:endParaRPr lang="de-DE"/>
          </a:p>
        </p:txBody>
      </p:sp>
      <p:sp>
        <p:nvSpPr>
          <p:cNvPr id="3" name="Foliennummernplatzhalter 2"/>
          <p:cNvSpPr>
            <a:spLocks noGrp="1"/>
          </p:cNvSpPr>
          <p:nvPr>
            <p:ph type="sldNum" sz="quarter" idx="11"/>
          </p:nvPr>
        </p:nvSpPr>
        <p:spPr/>
        <p:txBody>
          <a:bodyPr/>
          <a:lstStyle>
            <a:lvl1pPr>
              <a:defRPr smtClean="0"/>
            </a:lvl1pPr>
          </a:lstStyle>
          <a:p>
            <a:pPr>
              <a:defRPr/>
            </a:pPr>
            <a:fld id="{6C9B42A5-71D4-45F7-9E9A-3CB4481ECC8D}" type="slidenum">
              <a:rPr lang="de-DE" smtClean="0"/>
              <a:pPr>
                <a:defRPr/>
              </a:pPr>
              <a:t>‹Nr.›</a:t>
            </a:fld>
            <a:endParaRPr lang="de-DE" dirty="0"/>
          </a:p>
        </p:txBody>
      </p:sp>
      <p:sp>
        <p:nvSpPr>
          <p:cNvPr id="4" name="Fußzeilenplatzhalter 3"/>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1"/>
          </p:nvPr>
        </p:nvSpPr>
        <p:spPr/>
        <p:txBody>
          <a:bodyPr/>
          <a:lstStyle>
            <a:lvl1pPr>
              <a:defRPr smtClean="0"/>
            </a:lvl1pPr>
          </a:lstStyle>
          <a:p>
            <a:pPr>
              <a:defRPr/>
            </a:pPr>
            <a:r>
              <a:rPr lang="de-DE"/>
              <a:t>‹Nr.›</a:t>
            </a:r>
          </a:p>
        </p:txBody>
      </p:sp>
      <p:sp>
        <p:nvSpPr>
          <p:cNvPr id="7" name="Fußzeilenplatzhalter 6"/>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r>
              <a:rPr lang="en-US"/>
              <a:t>Iring Wasser, ENAEE</a:t>
            </a:r>
            <a:endParaRPr lang="de-DE" dirty="0"/>
          </a:p>
        </p:txBody>
      </p:sp>
      <p:sp>
        <p:nvSpPr>
          <p:cNvPr id="5" name="Datumsplatzhalter 4"/>
          <p:cNvSpPr>
            <a:spLocks noGrp="1"/>
          </p:cNvSpPr>
          <p:nvPr>
            <p:ph type="dt" sz="half" idx="11"/>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1"/>
          </p:nvPr>
        </p:nvSpPr>
        <p:spPr/>
        <p:txBody>
          <a:bodyPr/>
          <a:lstStyle>
            <a:lvl1pPr>
              <a:defRPr smtClean="0"/>
            </a:lvl1pPr>
          </a:lstStyle>
          <a:p>
            <a:pPr>
              <a:defRPr/>
            </a:pPr>
            <a:r>
              <a:rPr lang="de-DE"/>
              <a:t>‹Nr.›</a:t>
            </a:r>
          </a:p>
        </p:txBody>
      </p:sp>
      <p:sp>
        <p:nvSpPr>
          <p:cNvPr id="7" name="Fußzeilenplatzhalter 6"/>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1"/>
          </p:nvPr>
        </p:nvSpPr>
        <p:spPr/>
        <p:txBody>
          <a:bodyPr/>
          <a:lstStyle>
            <a:lvl1pPr>
              <a:defRPr smtClean="0"/>
            </a:lvl1pPr>
          </a:lstStyle>
          <a:p>
            <a:pPr>
              <a:defRPr/>
            </a:pPr>
            <a:r>
              <a:rPr lang="de-DE"/>
              <a:t>‹Nr.›</a:t>
            </a:r>
          </a:p>
        </p:txBody>
      </p:sp>
      <p:sp>
        <p:nvSpPr>
          <p:cNvPr id="6" name="Fußzeilenplatzhalter 5"/>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7488" y="620713"/>
            <a:ext cx="2057400" cy="50815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620713"/>
            <a:ext cx="6019800" cy="50815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1"/>
          </p:nvPr>
        </p:nvSpPr>
        <p:spPr/>
        <p:txBody>
          <a:bodyPr/>
          <a:lstStyle>
            <a:lvl1pPr>
              <a:defRPr smtClean="0"/>
            </a:lvl1pPr>
          </a:lstStyle>
          <a:p>
            <a:pPr>
              <a:defRPr/>
            </a:pPr>
            <a:r>
              <a:rPr lang="de-DE"/>
              <a:t>‹Nr.›</a:t>
            </a:r>
          </a:p>
        </p:txBody>
      </p:sp>
      <p:sp>
        <p:nvSpPr>
          <p:cNvPr id="6" name="Fußzeilenplatzhalter 5"/>
          <p:cNvSpPr>
            <a:spLocks noGrp="1"/>
          </p:cNvSpPr>
          <p:nvPr>
            <p:ph type="ftr" sz="quarter" idx="12"/>
          </p:nvPr>
        </p:nvSpPr>
        <p:spPr/>
        <p:txBody>
          <a:bodyPr/>
          <a:lstStyle>
            <a:lvl1pPr>
              <a:defRPr/>
            </a:lvl1pPr>
          </a:lstStyle>
          <a:p>
            <a:pPr>
              <a:defRPr/>
            </a:pPr>
            <a:r>
              <a:rPr lang="en-US"/>
              <a:t>Iring Wasser, ENAEE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pPr>
              <a:defRPr/>
            </a:pPr>
            <a:r>
              <a:rPr lang="en-US"/>
              <a:t>Iring Wasser, ENAEE</a:t>
            </a:r>
            <a:endParaRPr lang="de-DE" dirty="0"/>
          </a:p>
        </p:txBody>
      </p:sp>
      <p:sp>
        <p:nvSpPr>
          <p:cNvPr id="5" name="Datumsplatzhalter 4"/>
          <p:cNvSpPr>
            <a:spLocks noGrp="1"/>
          </p:cNvSpPr>
          <p:nvPr>
            <p:ph type="dt" sz="half" idx="11"/>
          </p:nvPr>
        </p:nvSpPr>
        <p:spPr/>
        <p:txBody>
          <a:bodyPr/>
          <a:lstStyle>
            <a:lvl1pPr>
              <a:defRPr/>
            </a:lvl1pPr>
          </a:lstStyle>
          <a:p>
            <a:pPr>
              <a:defRPr/>
            </a:pPr>
            <a:r>
              <a:rPr lang="fr-FR" smtClean="0"/>
              <a:t>6 November 2012</a:t>
            </a:r>
            <a:endParaRPr lang="de-DE"/>
          </a:p>
        </p:txBody>
      </p:sp>
      <p:sp>
        <p:nvSpPr>
          <p:cNvPr id="6" name="Foliennummernplatzhalter 5"/>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1844675"/>
            <a:ext cx="40386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6288" y="1844675"/>
            <a:ext cx="40386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pPr>
              <a:defRPr/>
            </a:pPr>
            <a:r>
              <a:rPr lang="en-US"/>
              <a:t>Iring Wasser, ENAEE</a:t>
            </a:r>
            <a:endParaRPr lang="de-DE" dirty="0"/>
          </a:p>
        </p:txBody>
      </p:sp>
      <p:sp>
        <p:nvSpPr>
          <p:cNvPr id="6" name="Datumsplatzhalter 5"/>
          <p:cNvSpPr>
            <a:spLocks noGrp="1"/>
          </p:cNvSpPr>
          <p:nvPr>
            <p:ph type="dt" sz="half" idx="11"/>
          </p:nvPr>
        </p:nvSpPr>
        <p:spPr/>
        <p:txBody>
          <a:bodyPr/>
          <a:lstStyle>
            <a:lvl1pPr>
              <a:defRPr/>
            </a:lvl1pPr>
          </a:lstStyle>
          <a:p>
            <a:pPr>
              <a:defRPr/>
            </a:pPr>
            <a:r>
              <a:rPr lang="fr-FR" smtClean="0"/>
              <a:t>6 November 2012</a:t>
            </a:r>
            <a:endParaRPr lang="de-DE"/>
          </a:p>
        </p:txBody>
      </p:sp>
      <p:sp>
        <p:nvSpPr>
          <p:cNvPr id="7" name="Foliennummernplatzhalter 6"/>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pPr>
              <a:defRPr/>
            </a:pPr>
            <a:r>
              <a:rPr lang="en-US"/>
              <a:t>Iring Wasser, ENAEE</a:t>
            </a:r>
            <a:endParaRPr lang="de-DE" dirty="0"/>
          </a:p>
        </p:txBody>
      </p:sp>
      <p:sp>
        <p:nvSpPr>
          <p:cNvPr id="8" name="Datumsplatzhalter 7"/>
          <p:cNvSpPr>
            <a:spLocks noGrp="1"/>
          </p:cNvSpPr>
          <p:nvPr>
            <p:ph type="dt" sz="half" idx="11"/>
          </p:nvPr>
        </p:nvSpPr>
        <p:spPr/>
        <p:txBody>
          <a:bodyPr/>
          <a:lstStyle>
            <a:lvl1pPr>
              <a:defRPr/>
            </a:lvl1pPr>
          </a:lstStyle>
          <a:p>
            <a:pPr>
              <a:defRPr/>
            </a:pPr>
            <a:r>
              <a:rPr lang="fr-FR" smtClean="0"/>
              <a:t>6 November 2012</a:t>
            </a:r>
            <a:endParaRPr lang="de-DE"/>
          </a:p>
        </p:txBody>
      </p:sp>
      <p:sp>
        <p:nvSpPr>
          <p:cNvPr id="9" name="Foliennummernplatzhalter 8"/>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pPr>
              <a:defRPr/>
            </a:pPr>
            <a:r>
              <a:rPr lang="en-US"/>
              <a:t>Iring Wasser, ENAEE</a:t>
            </a:r>
            <a:endParaRPr lang="de-DE" dirty="0"/>
          </a:p>
        </p:txBody>
      </p:sp>
      <p:sp>
        <p:nvSpPr>
          <p:cNvPr id="4" name="Datumsplatzhalter 3"/>
          <p:cNvSpPr>
            <a:spLocks noGrp="1"/>
          </p:cNvSpPr>
          <p:nvPr>
            <p:ph type="dt" sz="half" idx="11"/>
          </p:nvPr>
        </p:nvSpPr>
        <p:spPr/>
        <p:txBody>
          <a:bodyPr/>
          <a:lstStyle>
            <a:lvl1pPr>
              <a:defRPr/>
            </a:lvl1pPr>
          </a:lstStyle>
          <a:p>
            <a:pPr>
              <a:defRPr/>
            </a:pPr>
            <a:r>
              <a:rPr lang="fr-FR" smtClean="0"/>
              <a:t>6 November 2012</a:t>
            </a:r>
            <a:endParaRPr lang="de-DE"/>
          </a:p>
        </p:txBody>
      </p:sp>
      <p:sp>
        <p:nvSpPr>
          <p:cNvPr id="5" name="Foliennummernplatzhalter 4"/>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pPr>
              <a:defRPr/>
            </a:pPr>
            <a:r>
              <a:rPr lang="en-US"/>
              <a:t>Iring Wasser, ENAEE</a:t>
            </a:r>
            <a:endParaRPr lang="de-DE" dirty="0"/>
          </a:p>
        </p:txBody>
      </p:sp>
      <p:sp>
        <p:nvSpPr>
          <p:cNvPr id="3" name="Datumsplatzhalter 2"/>
          <p:cNvSpPr>
            <a:spLocks noGrp="1"/>
          </p:cNvSpPr>
          <p:nvPr>
            <p:ph type="dt" sz="half" idx="11"/>
          </p:nvPr>
        </p:nvSpPr>
        <p:spPr/>
        <p:txBody>
          <a:bodyPr/>
          <a:lstStyle>
            <a:lvl1pPr>
              <a:defRPr/>
            </a:lvl1pPr>
          </a:lstStyle>
          <a:p>
            <a:pPr>
              <a:defRPr/>
            </a:pPr>
            <a:r>
              <a:rPr lang="fr-FR" smtClean="0"/>
              <a:t>6 November 2012</a:t>
            </a:r>
            <a:endParaRPr lang="de-DE"/>
          </a:p>
        </p:txBody>
      </p:sp>
      <p:sp>
        <p:nvSpPr>
          <p:cNvPr id="4" name="Foliennummernplatzhalter 3"/>
          <p:cNvSpPr>
            <a:spLocks noGrp="1"/>
          </p:cNvSpPr>
          <p:nvPr>
            <p:ph type="sldNum" sz="quarter" idx="12"/>
          </p:nvPr>
        </p:nvSpPr>
        <p:spPr/>
        <p:txBody>
          <a:bodyPr/>
          <a:lstStyle>
            <a:lvl1pPr>
              <a:defRPr smtClean="0"/>
            </a:lvl1pPr>
          </a:lstStyle>
          <a:p>
            <a:pPr>
              <a:defRPr/>
            </a:pPr>
            <a:fld id="{933F5CA7-1E1D-432E-9B8D-3746F2E5F873}" type="slidenum">
              <a:rPr lang="de-DE" smtClean="0"/>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r>
              <a:rPr lang="en-US"/>
              <a:t>Iring Wasser, ENAEE</a:t>
            </a:r>
            <a:endParaRPr lang="de-DE" dirty="0"/>
          </a:p>
        </p:txBody>
      </p:sp>
      <p:sp>
        <p:nvSpPr>
          <p:cNvPr id="6" name="Datumsplatzhalter 5"/>
          <p:cNvSpPr>
            <a:spLocks noGrp="1"/>
          </p:cNvSpPr>
          <p:nvPr>
            <p:ph type="dt" sz="half" idx="11"/>
          </p:nvPr>
        </p:nvSpPr>
        <p:spPr/>
        <p:txBody>
          <a:bodyPr/>
          <a:lstStyle>
            <a:lvl1pPr>
              <a:defRPr/>
            </a:lvl1pPr>
          </a:lstStyle>
          <a:p>
            <a:pPr>
              <a:defRPr/>
            </a:pPr>
            <a:r>
              <a:rPr lang="fr-FR" smtClean="0"/>
              <a:t>6 November 2012</a:t>
            </a:r>
            <a:endParaRPr lang="de-DE"/>
          </a:p>
        </p:txBody>
      </p:sp>
      <p:sp>
        <p:nvSpPr>
          <p:cNvPr id="7" name="Foliennummernplatzhalter 6"/>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r>
              <a:rPr lang="en-US"/>
              <a:t>Iring Wasser, ENAEE</a:t>
            </a:r>
            <a:endParaRPr lang="de-DE" dirty="0"/>
          </a:p>
        </p:txBody>
      </p:sp>
      <p:sp>
        <p:nvSpPr>
          <p:cNvPr id="6" name="Datumsplatzhalter 5"/>
          <p:cNvSpPr>
            <a:spLocks noGrp="1"/>
          </p:cNvSpPr>
          <p:nvPr>
            <p:ph type="dt" sz="half" idx="11"/>
          </p:nvPr>
        </p:nvSpPr>
        <p:spPr/>
        <p:txBody>
          <a:bodyPr/>
          <a:lstStyle>
            <a:lvl1pPr>
              <a:defRPr/>
            </a:lvl1pPr>
          </a:lstStyle>
          <a:p>
            <a:pPr>
              <a:defRPr/>
            </a:pPr>
            <a:r>
              <a:rPr lang="fr-FR" smtClean="0"/>
              <a:t>6 November 2012</a:t>
            </a:r>
            <a:endParaRPr lang="de-DE"/>
          </a:p>
        </p:txBody>
      </p:sp>
      <p:sp>
        <p:nvSpPr>
          <p:cNvPr id="7" name="Foliennummernplatzhalter 6"/>
          <p:cNvSpPr>
            <a:spLocks noGrp="1"/>
          </p:cNvSpPr>
          <p:nvPr>
            <p:ph type="sldNum" sz="quarter" idx="12"/>
          </p:nvPr>
        </p:nvSpPr>
        <p:spPr/>
        <p:txBody>
          <a:bodyPr/>
          <a:lstStyle>
            <a:lvl1pPr>
              <a:defRPr smtClean="0"/>
            </a:lvl1pPr>
          </a:lstStyle>
          <a:p>
            <a:pPr>
              <a:defRPr/>
            </a:pPr>
            <a:r>
              <a:rPr lang="de-DE"/>
              <a:t>‹Nr.›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
          <p:cNvSpPr>
            <a:spLocks noChangeArrowheads="1"/>
          </p:cNvSpPr>
          <p:nvPr/>
        </p:nvSpPr>
        <p:spPr bwMode="auto">
          <a:xfrm>
            <a:off x="0" y="366713"/>
            <a:ext cx="9144000" cy="84137"/>
          </a:xfrm>
          <a:prstGeom prst="rect">
            <a:avLst/>
          </a:prstGeom>
          <a:solidFill>
            <a:srgbClr val="FEB80A">
              <a:alpha val="50195"/>
            </a:srgbClr>
          </a:solidFill>
          <a:ln w="50800" cap="rnd" cmpd="thickThin">
            <a:noFill/>
            <a:miter lim="800000"/>
            <a:headEnd/>
            <a:tailEnd/>
          </a:ln>
        </p:spPr>
        <p:txBody>
          <a:bodyPr anchor="ctr"/>
          <a:lstStyle/>
          <a:p>
            <a:pPr algn="ctr">
              <a:defRPr/>
            </a:pPr>
            <a:endParaRPr lang="en-US">
              <a:solidFill>
                <a:schemeClr val="lt1"/>
              </a:solidFill>
            </a:endParaRPr>
          </a:p>
        </p:txBody>
      </p:sp>
      <p:sp>
        <p:nvSpPr>
          <p:cNvPr id="29" name="Rectangle 3"/>
          <p:cNvSpPr/>
          <p:nvPr/>
        </p:nvSpPr>
        <p:spPr>
          <a:xfrm>
            <a:off x="0" y="0"/>
            <a:ext cx="9144000" cy="311150"/>
          </a:xfrm>
          <a:prstGeom prst="rect">
            <a:avLst/>
          </a:prstGeom>
          <a:solidFill>
            <a:srgbClr val="0996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4"/>
          <p:cNvSpPr/>
          <p:nvPr/>
        </p:nvSpPr>
        <p:spPr>
          <a:xfrm>
            <a:off x="0" y="307975"/>
            <a:ext cx="9144000" cy="92075"/>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5"/>
          <p:cNvSpPr/>
          <p:nvPr/>
        </p:nvSpPr>
        <p:spPr>
          <a:xfrm flipV="1">
            <a:off x="5410200" y="360363"/>
            <a:ext cx="3733800" cy="90487"/>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AutoShape 6"/>
          <p:cNvSpPr>
            <a:spLocks noChangeArrowheads="1"/>
          </p:cNvSpPr>
          <p:nvPr/>
        </p:nvSpPr>
        <p:spPr bwMode="white">
          <a:xfrm>
            <a:off x="5407025" y="496888"/>
            <a:ext cx="3063875" cy="28575"/>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useBgFill="1">
        <p:nvSpPr>
          <p:cNvPr id="34" name="AutoShape 7"/>
          <p:cNvSpPr>
            <a:spLocks noChangeArrowheads="1"/>
          </p:cNvSpPr>
          <p:nvPr/>
        </p:nvSpPr>
        <p:spPr bwMode="white">
          <a:xfrm>
            <a:off x="7373938" y="588963"/>
            <a:ext cx="1600200" cy="36512"/>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p:nvSpPr>
          <p:cNvPr id="35" name="Rectangle 8"/>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9"/>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10"/>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11"/>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12"/>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13"/>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6" name="Rectangle 14"/>
          <p:cNvSpPr>
            <a:spLocks noGrp="1"/>
          </p:cNvSpPr>
          <p:nvPr>
            <p:ph type="title"/>
          </p:nvPr>
        </p:nvSpPr>
        <p:spPr bwMode="auto">
          <a:xfrm>
            <a:off x="395288" y="620713"/>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3087" name="Rectangle 15"/>
          <p:cNvSpPr>
            <a:spLocks noGrp="1"/>
          </p:cNvSpPr>
          <p:nvPr>
            <p:ph type="body" idx="1"/>
          </p:nvPr>
        </p:nvSpPr>
        <p:spPr bwMode="auto">
          <a:xfrm>
            <a:off x="395288" y="1844675"/>
            <a:ext cx="8229600" cy="3857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0"/>
            <a:r>
              <a:rPr lang="en-US" smtClean="0"/>
              <a:t>Text zweite Linie</a:t>
            </a:r>
          </a:p>
          <a:p>
            <a:pPr lvl="1"/>
            <a:r>
              <a:rPr lang="en-US" smtClean="0"/>
              <a:t>Zweite Ebene</a:t>
            </a:r>
          </a:p>
        </p:txBody>
      </p:sp>
      <p:pic>
        <p:nvPicPr>
          <p:cNvPr id="3088" name="Grafik 23" descr="enaee_logo.gif"/>
          <p:cNvPicPr>
            <a:picLocks noChangeAspect="1"/>
          </p:cNvPicPr>
          <p:nvPr userDrawn="1"/>
        </p:nvPicPr>
        <p:blipFill>
          <a:blip r:embed="rId13" cstate="print"/>
          <a:srcRect/>
          <a:stretch>
            <a:fillRect/>
          </a:stretch>
        </p:blipFill>
        <p:spPr bwMode="auto">
          <a:xfrm>
            <a:off x="7572375" y="5286375"/>
            <a:ext cx="1071563" cy="1316038"/>
          </a:xfrm>
          <a:prstGeom prst="rect">
            <a:avLst/>
          </a:prstGeom>
          <a:noFill/>
        </p:spPr>
      </p:pic>
      <p:sp>
        <p:nvSpPr>
          <p:cNvPr id="19" name="Rectangle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base">
              <a:spcBef>
                <a:spcPct val="0"/>
              </a:spcBef>
              <a:spcAft>
                <a:spcPct val="0"/>
              </a:spcAft>
              <a:defRPr sz="1200" smtClean="0">
                <a:solidFill>
                  <a:schemeClr val="tx1">
                    <a:tint val="75000"/>
                  </a:schemeClr>
                </a:solidFill>
                <a:latin typeface="Arial" charset="0"/>
              </a:defRPr>
            </a:lvl1pPr>
          </a:lstStyle>
          <a:p>
            <a:pPr>
              <a:defRPr/>
            </a:pPr>
            <a:r>
              <a:rPr lang="en-US"/>
              <a:t>Iring Wasser, ENAEE</a:t>
            </a:r>
            <a:endParaRPr lang="de-DE" dirty="0"/>
          </a:p>
        </p:txBody>
      </p:sp>
      <p:sp>
        <p:nvSpPr>
          <p:cNvPr id="20" name="Rectangle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base">
              <a:spcBef>
                <a:spcPct val="0"/>
              </a:spcBef>
              <a:spcAft>
                <a:spcPct val="0"/>
              </a:spcAft>
              <a:defRPr sz="1200" smtClean="0">
                <a:solidFill>
                  <a:schemeClr val="tx1">
                    <a:tint val="75000"/>
                  </a:schemeClr>
                </a:solidFill>
                <a:latin typeface="Arial" charset="0"/>
              </a:defRPr>
            </a:lvl1pPr>
          </a:lstStyle>
          <a:p>
            <a:pPr>
              <a:defRPr/>
            </a:pPr>
            <a:r>
              <a:rPr lang="fr-FR" smtClean="0"/>
              <a:t>6 November 2012</a:t>
            </a:r>
            <a:endParaRPr lang="de-DE"/>
          </a:p>
        </p:txBody>
      </p:sp>
      <p:sp>
        <p:nvSpPr>
          <p:cNvPr id="21" name="Rectangle 1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base">
              <a:spcBef>
                <a:spcPct val="0"/>
              </a:spcBef>
              <a:spcAft>
                <a:spcPct val="0"/>
              </a:spcAft>
              <a:defRPr sz="1200">
                <a:solidFill>
                  <a:schemeClr val="tx1">
                    <a:tint val="75000"/>
                  </a:schemeClr>
                </a:solidFill>
                <a:latin typeface="Arial" charset="0"/>
              </a:defRPr>
            </a:lvl1pPr>
          </a:lstStyle>
          <a:p>
            <a:pPr>
              <a:defRPr/>
            </a:pPr>
            <a:r>
              <a:rPr lang="de-DE"/>
              <a:t>‹Nr.›</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Trebuchet MS"/>
        </a:defRPr>
      </a:lvl2pPr>
      <a:lvl3pPr algn="l" rtl="0" eaLnBrk="0" fontAlgn="base" hangingPunct="0">
        <a:spcBef>
          <a:spcPct val="0"/>
        </a:spcBef>
        <a:spcAft>
          <a:spcPct val="0"/>
        </a:spcAft>
        <a:defRPr sz="4000">
          <a:solidFill>
            <a:schemeClr val="tx1"/>
          </a:solidFill>
          <a:latin typeface="Trebuchet MS"/>
        </a:defRPr>
      </a:lvl3pPr>
      <a:lvl4pPr algn="l" rtl="0" eaLnBrk="0" fontAlgn="base" hangingPunct="0">
        <a:spcBef>
          <a:spcPct val="0"/>
        </a:spcBef>
        <a:spcAft>
          <a:spcPct val="0"/>
        </a:spcAft>
        <a:defRPr sz="4000">
          <a:solidFill>
            <a:schemeClr val="tx1"/>
          </a:solidFill>
          <a:latin typeface="Trebuchet MS"/>
        </a:defRPr>
      </a:lvl4pPr>
      <a:lvl5pPr algn="l" rtl="0" eaLnBrk="0" fontAlgn="base" hangingPunct="0">
        <a:spcBef>
          <a:spcPct val="0"/>
        </a:spcBef>
        <a:spcAft>
          <a:spcPct val="0"/>
        </a:spcAft>
        <a:defRPr sz="4000">
          <a:solidFill>
            <a:schemeClr val="tx1"/>
          </a:solidFill>
          <a:latin typeface="Trebuchet MS"/>
        </a:defRPr>
      </a:lvl5pPr>
      <a:lvl6pPr marL="457200" algn="l" rtl="0" eaLnBrk="0" fontAlgn="base" hangingPunct="0">
        <a:spcBef>
          <a:spcPct val="0"/>
        </a:spcBef>
        <a:spcAft>
          <a:spcPct val="0"/>
        </a:spcAft>
        <a:defRPr sz="4000">
          <a:solidFill>
            <a:schemeClr val="tx1"/>
          </a:solidFill>
          <a:latin typeface="Trebuchet MS"/>
        </a:defRPr>
      </a:lvl6pPr>
      <a:lvl7pPr marL="914400" algn="l" rtl="0" eaLnBrk="0" fontAlgn="base" hangingPunct="0">
        <a:spcBef>
          <a:spcPct val="0"/>
        </a:spcBef>
        <a:spcAft>
          <a:spcPct val="0"/>
        </a:spcAft>
        <a:defRPr sz="4000">
          <a:solidFill>
            <a:schemeClr val="tx1"/>
          </a:solidFill>
          <a:latin typeface="Trebuchet MS"/>
        </a:defRPr>
      </a:lvl7pPr>
      <a:lvl8pPr marL="1371600" algn="l" rtl="0" eaLnBrk="0" fontAlgn="base" hangingPunct="0">
        <a:spcBef>
          <a:spcPct val="0"/>
        </a:spcBef>
        <a:spcAft>
          <a:spcPct val="0"/>
        </a:spcAft>
        <a:defRPr sz="4000">
          <a:solidFill>
            <a:schemeClr val="tx1"/>
          </a:solidFill>
          <a:latin typeface="Trebuchet MS"/>
        </a:defRPr>
      </a:lvl8pPr>
      <a:lvl9pPr marL="1828800" algn="l" rtl="0" eaLnBrk="0" fontAlgn="base" hangingPunct="0">
        <a:spcBef>
          <a:spcPct val="0"/>
        </a:spcBef>
        <a:spcAft>
          <a:spcPct val="0"/>
        </a:spcAft>
        <a:defRPr sz="4000">
          <a:solidFill>
            <a:schemeClr val="tx1"/>
          </a:solidFill>
          <a:latin typeface="Trebuchet MS"/>
        </a:defRPr>
      </a:lvl9pPr>
    </p:titleStyle>
    <p:bodyStyle>
      <a:lvl1pPr marL="365125" indent="-255588" algn="l" rtl="0" eaLnBrk="0" fontAlgn="base" hangingPunct="0">
        <a:spcBef>
          <a:spcPts val="300"/>
        </a:spcBef>
        <a:spcAft>
          <a:spcPts val="600"/>
        </a:spcAft>
        <a:buClr>
          <a:schemeClr val="tx1"/>
        </a:buClr>
        <a:buFont typeface="Georgia"/>
        <a:buChar char="•"/>
        <a:defRPr sz="2800" kern="1200">
          <a:solidFill>
            <a:schemeClr val="tx1"/>
          </a:solidFill>
          <a:latin typeface="+mn-lt"/>
          <a:ea typeface="+mn-ea"/>
          <a:cs typeface="+mn-cs"/>
        </a:defRPr>
      </a:lvl1pPr>
      <a:lvl2pPr marL="657225" indent="-246063" algn="l" rtl="0" eaLnBrk="0" fontAlgn="base" hangingPunct="0">
        <a:spcBef>
          <a:spcPts val="300"/>
        </a:spcBef>
        <a:spcAft>
          <a:spcPts val="600"/>
        </a:spcAft>
        <a:buClr>
          <a:srgbClr val="0996FF"/>
        </a:buClr>
        <a:buFont typeface="Arial" charset="0"/>
        <a:buChar char="•"/>
        <a:defRPr sz="2600" kern="1200">
          <a:solidFill>
            <a:srgbClr val="0072C8"/>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a:buChar char=""/>
        <a:defRPr sz="2400" kern="1200">
          <a:solidFill>
            <a:schemeClr val="accent1"/>
          </a:solidFill>
          <a:latin typeface="Georgia"/>
          <a:ea typeface="+mn-ea"/>
          <a:cs typeface="+mn-cs"/>
        </a:defRPr>
      </a:lvl3pPr>
      <a:lvl4pPr marL="1179513" indent="-200025" algn="l" rtl="0" eaLnBrk="0" fontAlgn="base" hangingPunct="0">
        <a:spcBef>
          <a:spcPts val="300"/>
        </a:spcBef>
        <a:spcAft>
          <a:spcPct val="0"/>
        </a:spcAft>
        <a:buClr>
          <a:schemeClr val="accent1"/>
        </a:buClr>
        <a:buFont typeface="Wingdings 2"/>
        <a:buChar char=""/>
        <a:defRPr sz="2200" kern="1200">
          <a:solidFill>
            <a:schemeClr val="accent1"/>
          </a:solidFill>
          <a:latin typeface="Georgia"/>
          <a:ea typeface="+mn-ea"/>
          <a:cs typeface="+mn-cs"/>
        </a:defRPr>
      </a:lvl4pPr>
      <a:lvl5pPr marL="1389063" indent="-182563" algn="l" rtl="0" eaLnBrk="0" fontAlgn="base" hangingPunct="0">
        <a:spcBef>
          <a:spcPts val="300"/>
        </a:spcBef>
        <a:spcAft>
          <a:spcPct val="0"/>
        </a:spcAft>
        <a:buClr>
          <a:srgbClr val="C32D2E"/>
        </a:buClr>
        <a:buFont typeface="Georgia"/>
        <a:buChar char="▫"/>
        <a:defRPr sz="2000" kern="1200">
          <a:solidFill>
            <a:srgbClr val="C32D2E"/>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
          <p:cNvSpPr>
            <a:spLocks noChangeArrowheads="1"/>
          </p:cNvSpPr>
          <p:nvPr/>
        </p:nvSpPr>
        <p:spPr bwMode="auto">
          <a:xfrm>
            <a:off x="0" y="366713"/>
            <a:ext cx="9144000" cy="84137"/>
          </a:xfrm>
          <a:prstGeom prst="rect">
            <a:avLst/>
          </a:prstGeom>
          <a:solidFill>
            <a:srgbClr val="FEB80A">
              <a:alpha val="50195"/>
            </a:srgbClr>
          </a:solidFill>
          <a:ln w="50800" cap="rnd" cmpd="thickThin">
            <a:noFill/>
            <a:miter lim="800000"/>
            <a:headEnd/>
            <a:tailEnd/>
          </a:ln>
        </p:spPr>
        <p:txBody>
          <a:bodyPr anchor="ctr"/>
          <a:lstStyle/>
          <a:p>
            <a:pPr algn="ctr">
              <a:defRPr/>
            </a:pPr>
            <a:endParaRPr lang="en-US">
              <a:solidFill>
                <a:schemeClr val="lt1"/>
              </a:solidFill>
            </a:endParaRPr>
          </a:p>
        </p:txBody>
      </p:sp>
      <p:sp>
        <p:nvSpPr>
          <p:cNvPr id="29" name="Rectangle 3"/>
          <p:cNvSpPr/>
          <p:nvPr/>
        </p:nvSpPr>
        <p:spPr>
          <a:xfrm>
            <a:off x="0" y="0"/>
            <a:ext cx="9144000" cy="311150"/>
          </a:xfrm>
          <a:prstGeom prst="rect">
            <a:avLst/>
          </a:prstGeom>
          <a:solidFill>
            <a:srgbClr val="0996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4"/>
          <p:cNvSpPr/>
          <p:nvPr/>
        </p:nvSpPr>
        <p:spPr>
          <a:xfrm>
            <a:off x="0" y="307975"/>
            <a:ext cx="9144000" cy="92075"/>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5"/>
          <p:cNvSpPr/>
          <p:nvPr/>
        </p:nvSpPr>
        <p:spPr>
          <a:xfrm flipV="1">
            <a:off x="5410200" y="360363"/>
            <a:ext cx="3733800" cy="90487"/>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AutoShape 6"/>
          <p:cNvSpPr>
            <a:spLocks noChangeArrowheads="1"/>
          </p:cNvSpPr>
          <p:nvPr/>
        </p:nvSpPr>
        <p:spPr bwMode="white">
          <a:xfrm>
            <a:off x="5407025" y="496888"/>
            <a:ext cx="3063875" cy="28575"/>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useBgFill="1">
        <p:nvSpPr>
          <p:cNvPr id="34" name="AutoShape 7"/>
          <p:cNvSpPr>
            <a:spLocks noChangeArrowheads="1"/>
          </p:cNvSpPr>
          <p:nvPr/>
        </p:nvSpPr>
        <p:spPr bwMode="white">
          <a:xfrm>
            <a:off x="7373938" y="588963"/>
            <a:ext cx="1600200" cy="36512"/>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p:nvSpPr>
          <p:cNvPr id="35" name="Rectangle 8"/>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9"/>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10"/>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11"/>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12"/>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13"/>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pic>
        <p:nvPicPr>
          <p:cNvPr id="4110" name="Grafik 23" descr="enaee_logo.gif"/>
          <p:cNvPicPr>
            <a:picLocks noChangeAspect="1"/>
          </p:cNvPicPr>
          <p:nvPr userDrawn="1"/>
        </p:nvPicPr>
        <p:blipFill>
          <a:blip r:embed="rId13" cstate="print"/>
          <a:srcRect/>
          <a:stretch>
            <a:fillRect/>
          </a:stretch>
        </p:blipFill>
        <p:spPr bwMode="auto">
          <a:xfrm>
            <a:off x="7572375" y="5286375"/>
            <a:ext cx="1071563" cy="1316038"/>
          </a:xfrm>
          <a:prstGeom prst="rect">
            <a:avLst/>
          </a:prstGeom>
          <a:noFill/>
        </p:spPr>
      </p:pic>
      <p:sp>
        <p:nvSpPr>
          <p:cNvPr id="22" name="Rectangle 15"/>
          <p:cNvSpPr/>
          <p:nvPr/>
        </p:nvSpPr>
        <p:spPr>
          <a:xfrm flipV="1">
            <a:off x="5410200" y="3810000"/>
            <a:ext cx="3733800" cy="90488"/>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23" name="AutoShape 16"/>
          <p:cNvSpPr>
            <a:spLocks noChangeArrowheads="1"/>
          </p:cNvSpPr>
          <p:nvPr/>
        </p:nvSpPr>
        <p:spPr bwMode="white">
          <a:xfrm>
            <a:off x="5410200" y="3929063"/>
            <a:ext cx="3063875" cy="26987"/>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useBgFill="1">
        <p:nvSpPr>
          <p:cNvPr id="24" name="AutoShape 17"/>
          <p:cNvSpPr>
            <a:spLocks noChangeArrowheads="1"/>
          </p:cNvSpPr>
          <p:nvPr/>
        </p:nvSpPr>
        <p:spPr bwMode="white">
          <a:xfrm>
            <a:off x="7377113" y="4060825"/>
            <a:ext cx="1600200" cy="36513"/>
          </a:xfrm>
          <a:prstGeom prst="roundRect">
            <a:avLst>
              <a:gd name="adj" fmla="val 16667"/>
            </a:avLst>
          </a:prstGeom>
          <a:ln w="50800" cap="rnd" cmpd="thickThin">
            <a:noFill/>
            <a:round/>
            <a:headEnd/>
            <a:tailEnd/>
          </a:ln>
        </p:spPr>
        <p:txBody>
          <a:bodyPr anchor="ctr"/>
          <a:lstStyle/>
          <a:p>
            <a:pPr algn="ctr">
              <a:defRPr/>
            </a:pPr>
            <a:endParaRPr lang="en-US">
              <a:solidFill>
                <a:schemeClr val="lt1"/>
              </a:solidFill>
            </a:endParaRPr>
          </a:p>
        </p:txBody>
      </p:sp>
      <p:sp>
        <p:nvSpPr>
          <p:cNvPr id="25" name="Rectangle 18"/>
          <p:cNvSpPr>
            <a:spLocks noChangeArrowheads="1"/>
          </p:cNvSpPr>
          <p:nvPr userDrawn="1"/>
        </p:nvSpPr>
        <p:spPr bwMode="auto">
          <a:xfrm>
            <a:off x="0" y="3286125"/>
            <a:ext cx="9144000" cy="244475"/>
          </a:xfrm>
          <a:prstGeom prst="rect">
            <a:avLst/>
          </a:prstGeom>
          <a:solidFill>
            <a:srgbClr val="FEB80A">
              <a:alpha val="50195"/>
            </a:srgbClr>
          </a:solidFill>
          <a:ln w="50800" cap="rnd" cmpd="thickThin">
            <a:noFill/>
            <a:miter lim="800000"/>
            <a:headEnd/>
            <a:tailEnd/>
          </a:ln>
        </p:spPr>
        <p:txBody>
          <a:bodyPr anchor="ctr"/>
          <a:lstStyle/>
          <a:p>
            <a:pPr algn="ctr">
              <a:defRPr/>
            </a:pPr>
            <a:endParaRPr lang="en-US">
              <a:solidFill>
                <a:schemeClr val="lt1"/>
              </a:solidFill>
            </a:endParaRPr>
          </a:p>
        </p:txBody>
      </p:sp>
      <p:sp>
        <p:nvSpPr>
          <p:cNvPr id="26" name="Rectangle 19"/>
          <p:cNvSpPr/>
          <p:nvPr/>
        </p:nvSpPr>
        <p:spPr>
          <a:xfrm>
            <a:off x="0" y="3675063"/>
            <a:ext cx="9144000" cy="141287"/>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7" name="Rectangle 20"/>
          <p:cNvSpPr/>
          <p:nvPr userDrawn="1"/>
        </p:nvSpPr>
        <p:spPr>
          <a:xfrm flipV="1">
            <a:off x="6413500" y="3643313"/>
            <a:ext cx="2730500" cy="247650"/>
          </a:xfrm>
          <a:prstGeom prst="rect">
            <a:avLst/>
          </a:prstGeom>
          <a:solidFill>
            <a:srgbClr val="EDDC05"/>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21"/>
          <p:cNvSpPr/>
          <p:nvPr/>
        </p:nvSpPr>
        <p:spPr>
          <a:xfrm>
            <a:off x="0" y="0"/>
            <a:ext cx="9144000" cy="3702050"/>
          </a:xfrm>
          <a:prstGeom prst="rect">
            <a:avLst/>
          </a:prstGeom>
          <a:solidFill>
            <a:srgbClr val="0996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118" name="Rectangle 22"/>
          <p:cNvSpPr>
            <a:spLocks noGrp="1"/>
          </p:cNvSpPr>
          <p:nvPr>
            <p:ph type="title"/>
          </p:nvPr>
        </p:nvSpPr>
        <p:spPr bwMode="auto">
          <a:xfrm>
            <a:off x="395288" y="620713"/>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4119" name="Rectangle 23"/>
          <p:cNvSpPr>
            <a:spLocks noGrp="1"/>
          </p:cNvSpPr>
          <p:nvPr>
            <p:ph type="body" idx="1"/>
          </p:nvPr>
        </p:nvSpPr>
        <p:spPr bwMode="auto">
          <a:xfrm>
            <a:off x="395288" y="1844675"/>
            <a:ext cx="8229600" cy="3857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0"/>
            <a:r>
              <a:rPr lang="en-US" smtClean="0"/>
              <a:t>Text zweite Linie</a:t>
            </a:r>
          </a:p>
          <a:p>
            <a:pPr lvl="1"/>
            <a:r>
              <a:rPr lang="en-US" smtClean="0"/>
              <a:t>Zweite Ebene</a:t>
            </a:r>
          </a:p>
        </p:txBody>
      </p:sp>
      <p:sp>
        <p:nvSpPr>
          <p:cNvPr id="41" name="Rectangle 2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sz="1200" smtClean="0">
                <a:solidFill>
                  <a:schemeClr val="tx1">
                    <a:tint val="75000"/>
                  </a:schemeClr>
                </a:solidFill>
                <a:latin typeface="Arial" charset="0"/>
              </a:defRPr>
            </a:lvl1pPr>
          </a:lstStyle>
          <a:p>
            <a:pPr>
              <a:defRPr/>
            </a:pPr>
            <a:r>
              <a:rPr lang="fr-FR" smtClean="0"/>
              <a:t>6 November 2012</a:t>
            </a:r>
            <a:endParaRPr lang="de-DE"/>
          </a:p>
        </p:txBody>
      </p:sp>
      <p:sp>
        <p:nvSpPr>
          <p:cNvPr id="42" name="Rectangle 2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base">
              <a:spcBef>
                <a:spcPct val="0"/>
              </a:spcBef>
              <a:spcAft>
                <a:spcPct val="0"/>
              </a:spcAft>
              <a:defRPr sz="1200">
                <a:solidFill>
                  <a:schemeClr val="tx1">
                    <a:tint val="75000"/>
                  </a:schemeClr>
                </a:solidFill>
                <a:latin typeface="Arial" charset="0"/>
              </a:defRPr>
            </a:lvl1pPr>
          </a:lstStyle>
          <a:p>
            <a:pPr>
              <a:defRPr/>
            </a:pPr>
            <a:r>
              <a:rPr lang="de-DE"/>
              <a:t>‹Nr.›</a:t>
            </a:r>
          </a:p>
        </p:txBody>
      </p:sp>
      <p:sp>
        <p:nvSpPr>
          <p:cNvPr id="43" name="Rectangle 2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base">
              <a:spcBef>
                <a:spcPct val="0"/>
              </a:spcBef>
              <a:spcAft>
                <a:spcPct val="0"/>
              </a:spcAft>
              <a:defRPr sz="1200" smtClean="0">
                <a:solidFill>
                  <a:schemeClr val="tx1">
                    <a:tint val="75000"/>
                  </a:schemeClr>
                </a:solidFill>
                <a:latin typeface="Arial" charset="0"/>
              </a:defRPr>
            </a:lvl1pPr>
          </a:lstStyle>
          <a:p>
            <a:pPr>
              <a:defRPr/>
            </a:pPr>
            <a:r>
              <a:rPr lang="en-US"/>
              <a:t>Iring Wasser, ENAEE</a:t>
            </a:r>
            <a:endParaRPr lang="de-DE"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Trebuchet MS"/>
        </a:defRPr>
      </a:lvl2pPr>
      <a:lvl3pPr algn="l" rtl="0" eaLnBrk="0" fontAlgn="base" hangingPunct="0">
        <a:spcBef>
          <a:spcPct val="0"/>
        </a:spcBef>
        <a:spcAft>
          <a:spcPct val="0"/>
        </a:spcAft>
        <a:defRPr sz="4000">
          <a:solidFill>
            <a:schemeClr val="tx1"/>
          </a:solidFill>
          <a:latin typeface="Trebuchet MS"/>
        </a:defRPr>
      </a:lvl3pPr>
      <a:lvl4pPr algn="l" rtl="0" eaLnBrk="0" fontAlgn="base" hangingPunct="0">
        <a:spcBef>
          <a:spcPct val="0"/>
        </a:spcBef>
        <a:spcAft>
          <a:spcPct val="0"/>
        </a:spcAft>
        <a:defRPr sz="4000">
          <a:solidFill>
            <a:schemeClr val="tx1"/>
          </a:solidFill>
          <a:latin typeface="Trebuchet MS"/>
        </a:defRPr>
      </a:lvl4pPr>
      <a:lvl5pPr algn="l" rtl="0" eaLnBrk="0" fontAlgn="base" hangingPunct="0">
        <a:spcBef>
          <a:spcPct val="0"/>
        </a:spcBef>
        <a:spcAft>
          <a:spcPct val="0"/>
        </a:spcAft>
        <a:defRPr sz="4000">
          <a:solidFill>
            <a:schemeClr val="tx1"/>
          </a:solidFill>
          <a:latin typeface="Trebuchet MS"/>
        </a:defRPr>
      </a:lvl5pPr>
      <a:lvl6pPr marL="457200" algn="l" rtl="0" eaLnBrk="0" fontAlgn="base" hangingPunct="0">
        <a:spcBef>
          <a:spcPct val="0"/>
        </a:spcBef>
        <a:spcAft>
          <a:spcPct val="0"/>
        </a:spcAft>
        <a:defRPr sz="4000">
          <a:solidFill>
            <a:schemeClr val="tx1"/>
          </a:solidFill>
          <a:latin typeface="Trebuchet MS"/>
        </a:defRPr>
      </a:lvl6pPr>
      <a:lvl7pPr marL="914400" algn="l" rtl="0" eaLnBrk="0" fontAlgn="base" hangingPunct="0">
        <a:spcBef>
          <a:spcPct val="0"/>
        </a:spcBef>
        <a:spcAft>
          <a:spcPct val="0"/>
        </a:spcAft>
        <a:defRPr sz="4000">
          <a:solidFill>
            <a:schemeClr val="tx1"/>
          </a:solidFill>
          <a:latin typeface="Trebuchet MS"/>
        </a:defRPr>
      </a:lvl7pPr>
      <a:lvl8pPr marL="1371600" algn="l" rtl="0" eaLnBrk="0" fontAlgn="base" hangingPunct="0">
        <a:spcBef>
          <a:spcPct val="0"/>
        </a:spcBef>
        <a:spcAft>
          <a:spcPct val="0"/>
        </a:spcAft>
        <a:defRPr sz="4000">
          <a:solidFill>
            <a:schemeClr val="tx1"/>
          </a:solidFill>
          <a:latin typeface="Trebuchet MS"/>
        </a:defRPr>
      </a:lvl8pPr>
      <a:lvl9pPr marL="1828800" algn="l" rtl="0" eaLnBrk="0" fontAlgn="base" hangingPunct="0">
        <a:spcBef>
          <a:spcPct val="0"/>
        </a:spcBef>
        <a:spcAft>
          <a:spcPct val="0"/>
        </a:spcAft>
        <a:defRPr sz="4000">
          <a:solidFill>
            <a:schemeClr val="tx1"/>
          </a:solidFill>
          <a:latin typeface="Trebuchet MS"/>
        </a:defRPr>
      </a:lvl9pPr>
    </p:titleStyle>
    <p:bodyStyle>
      <a:lvl1pPr marL="365125" indent="-255588" algn="l" rtl="0" eaLnBrk="0" fontAlgn="base" hangingPunct="0">
        <a:spcBef>
          <a:spcPts val="300"/>
        </a:spcBef>
        <a:spcAft>
          <a:spcPts val="600"/>
        </a:spcAft>
        <a:buClr>
          <a:schemeClr val="tx1"/>
        </a:buClr>
        <a:buFont typeface="Georgia"/>
        <a:buChar char="•"/>
        <a:defRPr sz="2800" kern="1200">
          <a:solidFill>
            <a:schemeClr val="tx1"/>
          </a:solidFill>
          <a:latin typeface="+mn-lt"/>
          <a:ea typeface="+mn-ea"/>
          <a:cs typeface="+mn-cs"/>
        </a:defRPr>
      </a:lvl1pPr>
      <a:lvl2pPr marL="657225" indent="-246063" algn="l" rtl="0" eaLnBrk="0" fontAlgn="base" hangingPunct="0">
        <a:spcBef>
          <a:spcPts val="300"/>
        </a:spcBef>
        <a:spcAft>
          <a:spcPts val="600"/>
        </a:spcAft>
        <a:buClr>
          <a:srgbClr val="0996FF"/>
        </a:buClr>
        <a:buFont typeface="Arial" charset="0"/>
        <a:buChar char="•"/>
        <a:defRPr sz="2600" kern="1200">
          <a:solidFill>
            <a:srgbClr val="0072C8"/>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a:buChar char=""/>
        <a:defRPr sz="2400" kern="1200">
          <a:solidFill>
            <a:schemeClr val="accent1"/>
          </a:solidFill>
          <a:latin typeface="Georgia"/>
          <a:ea typeface="+mn-ea"/>
          <a:cs typeface="+mn-cs"/>
        </a:defRPr>
      </a:lvl3pPr>
      <a:lvl4pPr marL="1179513" indent="-200025" algn="l" rtl="0" eaLnBrk="0" fontAlgn="base" hangingPunct="0">
        <a:spcBef>
          <a:spcPts val="300"/>
        </a:spcBef>
        <a:spcAft>
          <a:spcPct val="0"/>
        </a:spcAft>
        <a:buClr>
          <a:schemeClr val="accent1"/>
        </a:buClr>
        <a:buFont typeface="Wingdings 2"/>
        <a:buChar char=""/>
        <a:defRPr sz="2200" kern="1200">
          <a:solidFill>
            <a:schemeClr val="accent1"/>
          </a:solidFill>
          <a:latin typeface="Georgia"/>
          <a:ea typeface="+mn-ea"/>
          <a:cs typeface="+mn-cs"/>
        </a:defRPr>
      </a:lvl4pPr>
      <a:lvl5pPr marL="1389063" indent="-182563" algn="l" rtl="0" eaLnBrk="0" fontAlgn="base" hangingPunct="0">
        <a:spcBef>
          <a:spcPts val="300"/>
        </a:spcBef>
        <a:spcAft>
          <a:spcPct val="0"/>
        </a:spcAft>
        <a:buClr>
          <a:srgbClr val="C32D2E"/>
        </a:buClr>
        <a:buFont typeface="Georgia"/>
        <a:buChar char="▫"/>
        <a:defRPr sz="2000" kern="1200">
          <a:solidFill>
            <a:srgbClr val="C32D2E"/>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1"/>
          <p:cNvSpPr>
            <a:spLocks noGrp="1"/>
          </p:cNvSpPr>
          <p:nvPr>
            <p:ph type="dt" sz="half" idx="10"/>
          </p:nvPr>
        </p:nvSpPr>
        <p:spPr/>
        <p:txBody>
          <a:bodyPr/>
          <a:lstStyle/>
          <a:p>
            <a:pPr>
              <a:defRPr/>
            </a:pPr>
            <a:r>
              <a:rPr lang="fr-FR" smtClean="0"/>
              <a:t>6 November 2012</a:t>
            </a:r>
            <a:endParaRPr lang="de-DE" dirty="0"/>
          </a:p>
        </p:txBody>
      </p:sp>
      <p:sp>
        <p:nvSpPr>
          <p:cNvPr id="9" name="Fußzeilenplatzhalter 3"/>
          <p:cNvSpPr>
            <a:spLocks noGrp="1"/>
          </p:cNvSpPr>
          <p:nvPr>
            <p:ph type="ftr" sz="quarter" idx="12"/>
          </p:nvPr>
        </p:nvSpPr>
        <p:spPr/>
        <p:txBody>
          <a:bodyPr/>
          <a:lstStyle/>
          <a:p>
            <a:pPr>
              <a:defRPr/>
            </a:pPr>
            <a:r>
              <a:rPr lang="en-US" smtClean="0"/>
              <a:t>Iring Wasser, ENAEE</a:t>
            </a:r>
            <a:endParaRPr lang="de-DE" dirty="0"/>
          </a:p>
        </p:txBody>
      </p:sp>
      <p:sp>
        <p:nvSpPr>
          <p:cNvPr id="5122" name="Rectangle 2"/>
          <p:cNvSpPr>
            <a:spLocks noGrp="1"/>
          </p:cNvSpPr>
          <p:nvPr>
            <p:ph type="ctrTitle" idx="4294967295"/>
          </p:nvPr>
        </p:nvSpPr>
        <p:spPr>
          <a:xfrm>
            <a:off x="428625" y="2357438"/>
            <a:ext cx="8458200" cy="1470025"/>
          </a:xfrm>
        </p:spPr>
        <p:txBody>
          <a:bodyPr anchor="b"/>
          <a:lstStyle/>
          <a:p>
            <a:pPr algn="ctr" eaLnBrk="1" hangingPunct="1"/>
            <a:r>
              <a:rPr lang="en-US" sz="4400">
                <a:solidFill>
                  <a:schemeClr val="bg1"/>
                </a:solidFill>
              </a:rPr>
              <a:t>The European Network for the Accreditation of Engineering Education (ENAEE)</a:t>
            </a:r>
            <a:br>
              <a:rPr lang="en-US" sz="4400">
                <a:solidFill>
                  <a:schemeClr val="bg1"/>
                </a:solidFill>
              </a:rPr>
            </a:br>
            <a:r>
              <a:rPr lang="en-US" sz="4400">
                <a:solidFill>
                  <a:schemeClr val="bg1"/>
                </a:solidFill>
              </a:rPr>
              <a:t>and </a:t>
            </a:r>
            <a:br>
              <a:rPr lang="en-US" sz="4400">
                <a:solidFill>
                  <a:schemeClr val="bg1"/>
                </a:solidFill>
              </a:rPr>
            </a:br>
            <a:r>
              <a:rPr lang="en-US" sz="4400">
                <a:solidFill>
                  <a:schemeClr val="bg1"/>
                </a:solidFill>
              </a:rPr>
              <a:t>the EUR-ACE</a:t>
            </a:r>
            <a:r>
              <a:rPr lang="en-US" sz="4400" baseline="30000">
                <a:solidFill>
                  <a:schemeClr val="bg1"/>
                </a:solidFill>
              </a:rPr>
              <a:t>® </a:t>
            </a:r>
            <a:r>
              <a:rPr lang="en-US" sz="4400">
                <a:solidFill>
                  <a:schemeClr val="bg1"/>
                </a:solidFill>
              </a:rPr>
              <a:t>label</a:t>
            </a:r>
          </a:p>
        </p:txBody>
      </p:sp>
      <p:sp>
        <p:nvSpPr>
          <p:cNvPr id="5123" name="Rectangle 3"/>
          <p:cNvSpPr>
            <a:spLocks noGrp="1"/>
          </p:cNvSpPr>
          <p:nvPr>
            <p:ph type="subTitle" idx="4294967295"/>
          </p:nvPr>
        </p:nvSpPr>
        <p:spPr>
          <a:xfrm>
            <a:off x="457200" y="3900488"/>
            <a:ext cx="4953000" cy="1752600"/>
          </a:xfrm>
        </p:spPr>
        <p:txBody>
          <a:bodyPr/>
          <a:lstStyle/>
          <a:p>
            <a:pPr marL="63500" indent="0" algn="ctr" eaLnBrk="1" hangingPunct="1">
              <a:buFont typeface="Georgia"/>
              <a:buNone/>
            </a:pPr>
            <a:endParaRPr lang="en-US" sz="2400"/>
          </a:p>
          <a:p>
            <a:pPr marL="63500" indent="0" algn="ctr" eaLnBrk="1" hangingPunct="1">
              <a:buFont typeface="Georgia"/>
              <a:buNone/>
            </a:pPr>
            <a:r>
              <a:rPr lang="en-US" sz="2400"/>
              <a:t>ENAEE Annual Assembly</a:t>
            </a:r>
          </a:p>
          <a:p>
            <a:pPr marL="63500" indent="0" algn="ctr" eaLnBrk="1" hangingPunct="1">
              <a:buFont typeface="Georgia"/>
              <a:buNone/>
            </a:pPr>
            <a:r>
              <a:rPr lang="en-US" sz="2400"/>
              <a:t>by Iring Wasser, ENAEE</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dirty="0" smtClean="0">
                <a:solidFill>
                  <a:schemeClr val="tx1">
                    <a:tint val="75000"/>
                  </a:schemeClr>
                </a:solidFill>
                <a:latin typeface="Arial" charset="0"/>
              </a:rPr>
              <a:t>12 November </a:t>
            </a:r>
            <a:r>
              <a:rPr lang="en-US" sz="1200" dirty="0">
                <a:solidFill>
                  <a:schemeClr val="tx1">
                    <a:tint val="75000"/>
                  </a:schemeClr>
                </a:solidFill>
                <a:latin typeface="Arial" charset="0"/>
              </a:rPr>
              <a:t>2012</a:t>
            </a:r>
            <a:endParaRPr lang="de-DE" sz="1200" dirty="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endParaRPr lang="de-DE" sz="1200" dirty="0">
              <a:solidFill>
                <a:schemeClr val="tx1">
                  <a:tint val="75000"/>
                </a:schemeClr>
              </a:solidFill>
              <a:latin typeface="Arial" charset="0"/>
            </a:endParaRPr>
          </a:p>
        </p:txBody>
      </p:sp>
      <p:sp>
        <p:nvSpPr>
          <p:cNvPr id="7" name="Text Box 6"/>
          <p:cNvSpPr txBox="1">
            <a:spLocks noGrp="1"/>
          </p:cNvSpPr>
          <p:nvPr/>
        </p:nvSpPr>
        <p:spPr>
          <a:xfrm>
            <a:off x="6553200" y="6356350"/>
            <a:ext cx="2133600" cy="365125"/>
          </a:xfrm>
          <a:prstGeom prst="rect">
            <a:avLst/>
          </a:prstGeom>
          <a:noFill/>
        </p:spPr>
        <p:txBody>
          <a:bodyPr anchor="ctr"/>
          <a:lstStyle/>
          <a:p>
            <a:pPr algn="r" fontAlgn="base">
              <a:spcBef>
                <a:spcPct val="0"/>
              </a:spcBef>
              <a:spcAft>
                <a:spcPct val="0"/>
              </a:spcAft>
              <a:defRPr/>
            </a:pPr>
            <a:r>
              <a:rPr lang="de-DE" sz="1200">
                <a:solidFill>
                  <a:schemeClr val="tx1">
                    <a:tint val="75000"/>
                  </a:schemeClr>
                </a:solidFill>
                <a:latin typeface="Arial" charset="0"/>
              </a:rPr>
              <a:t>1</a:t>
            </a:r>
          </a:p>
        </p:txBody>
      </p:sp>
      <p:sp>
        <p:nvSpPr>
          <p:cNvPr id="10" name="Slide Number Placeholder 9"/>
          <p:cNvSpPr>
            <a:spLocks noGrp="1"/>
          </p:cNvSpPr>
          <p:nvPr>
            <p:ph type="sldNum" sz="quarter" idx="11"/>
          </p:nvPr>
        </p:nvSpPr>
        <p:spPr/>
        <p:txBody>
          <a:bodyPr/>
          <a:lstStyle/>
          <a:p>
            <a:pPr>
              <a:defRPr/>
            </a:pPr>
            <a:fld id="{6C9B42A5-71D4-45F7-9E9A-3CB4481ECC8D}" type="slidenum">
              <a:rPr lang="de-DE" smtClean="0"/>
              <a:pPr>
                <a:defRPr/>
              </a:pPr>
              <a:t>1</a:t>
            </a:fld>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16386" name="Rectangle 2"/>
          <p:cNvSpPr>
            <a:spLocks noGrp="1"/>
          </p:cNvSpPr>
          <p:nvPr>
            <p:ph type="title" idx="4294967295"/>
          </p:nvPr>
        </p:nvSpPr>
        <p:spPr/>
        <p:txBody>
          <a:bodyPr/>
          <a:lstStyle/>
          <a:p>
            <a:r>
              <a:rPr lang="de-DE" sz="2800" dirty="0" err="1"/>
              <a:t>Benefits</a:t>
            </a:r>
            <a:r>
              <a:rPr lang="de-DE" sz="2800" dirty="0"/>
              <a:t> for HEIs</a:t>
            </a:r>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16390" name="Rectangle 6"/>
          <p:cNvSpPr>
            <a:spLocks noGrp="1"/>
          </p:cNvSpPr>
          <p:nvPr>
            <p:ph idx="4294967295"/>
          </p:nvPr>
        </p:nvSpPr>
        <p:spPr>
          <a:xfrm>
            <a:off x="395288" y="1700213"/>
            <a:ext cx="8229600" cy="3857625"/>
          </a:xfrm>
        </p:spPr>
        <p:txBody>
          <a:bodyPr/>
          <a:lstStyle/>
          <a:p>
            <a:pPr>
              <a:buClrTx/>
            </a:pPr>
            <a:r>
              <a:rPr lang="en-GB" sz="2000" dirty="0" smtClean="0">
                <a:solidFill>
                  <a:srgbClr val="0072C8"/>
                </a:solidFill>
              </a:rPr>
              <a:t>Assurance </a:t>
            </a:r>
            <a:r>
              <a:rPr lang="en-GB" sz="2000" dirty="0">
                <a:solidFill>
                  <a:srgbClr val="0072C8"/>
                </a:solidFill>
              </a:rPr>
              <a:t>that programme meets quality standards set by the </a:t>
            </a:r>
            <a:r>
              <a:rPr lang="en-GB" sz="2000" dirty="0" smtClean="0">
                <a:solidFill>
                  <a:srgbClr val="0072C8"/>
                </a:solidFill>
              </a:rPr>
              <a:t>European engineering community</a:t>
            </a:r>
          </a:p>
          <a:p>
            <a:pPr>
              <a:buClrTx/>
            </a:pPr>
            <a:r>
              <a:rPr lang="en-GB" sz="2000" dirty="0" smtClean="0">
                <a:solidFill>
                  <a:srgbClr val="0072C8"/>
                </a:solidFill>
              </a:rPr>
              <a:t>In some cases the EUR-ACE accreditation might develop the capacity to substitute state recognition of programs; automatic inclusion in the FEANI index; First step for the European professional card </a:t>
            </a:r>
            <a:endParaRPr lang="en-GB" sz="2000" dirty="0">
              <a:solidFill>
                <a:srgbClr val="0072C8"/>
              </a:solidFill>
            </a:endParaRPr>
          </a:p>
          <a:p>
            <a:pPr>
              <a:buClrTx/>
            </a:pPr>
            <a:r>
              <a:rPr lang="en-GB" sz="2000" dirty="0">
                <a:solidFill>
                  <a:srgbClr val="0072C8"/>
                </a:solidFill>
              </a:rPr>
              <a:t>Benchmarked against other European programmes</a:t>
            </a:r>
          </a:p>
          <a:p>
            <a:pPr>
              <a:buClrTx/>
            </a:pPr>
            <a:r>
              <a:rPr lang="en-GB" sz="2000" dirty="0">
                <a:solidFill>
                  <a:srgbClr val="0072C8"/>
                </a:solidFill>
              </a:rPr>
              <a:t>Reliable information on quality of FC programme for admission for SC</a:t>
            </a:r>
          </a:p>
          <a:p>
            <a:pPr>
              <a:buClrTx/>
            </a:pPr>
            <a:r>
              <a:rPr lang="en-GB" sz="2000" dirty="0">
                <a:solidFill>
                  <a:srgbClr val="0072C8"/>
                </a:solidFill>
              </a:rPr>
              <a:t>Incentives for students to choose EUR-ACE labelled </a:t>
            </a:r>
            <a:r>
              <a:rPr lang="en-GB" sz="2000" dirty="0" smtClean="0">
                <a:solidFill>
                  <a:srgbClr val="0072C8"/>
                </a:solidFill>
              </a:rPr>
              <a:t>programmes; EC has identified “EUR-ACE” as best practice in European </a:t>
            </a:r>
            <a:endParaRPr lang="en-GB" sz="2000" dirty="0">
              <a:solidFill>
                <a:srgbClr val="0072C8"/>
              </a:solidFill>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10</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56322" name="Rectangle 2"/>
          <p:cNvSpPr>
            <a:spLocks noGrp="1"/>
          </p:cNvSpPr>
          <p:nvPr>
            <p:ph type="title" idx="4294967295"/>
          </p:nvPr>
        </p:nvSpPr>
        <p:spPr/>
        <p:txBody>
          <a:bodyPr/>
          <a:lstStyle/>
          <a:p>
            <a:r>
              <a:rPr lang="de-DE" sz="2800" dirty="0" err="1"/>
              <a:t>Benefits</a:t>
            </a:r>
            <a:r>
              <a:rPr lang="de-DE" sz="2800" dirty="0"/>
              <a:t> for </a:t>
            </a:r>
            <a:r>
              <a:rPr lang="de-DE" sz="2800" dirty="0" err="1"/>
              <a:t>students</a:t>
            </a:r>
            <a:endParaRPr lang="de-DE" sz="2800" dirty="0"/>
          </a:p>
        </p:txBody>
      </p:sp>
      <p:sp>
        <p:nvSpPr>
          <p:cNvPr id="35843" name="Rectangle 3"/>
          <p:cNvSpPr>
            <a:spLocks noGrp="1"/>
          </p:cNvSpPr>
          <p:nvPr>
            <p:ph idx="4294967295"/>
          </p:nvPr>
        </p:nvSpPr>
        <p:spPr>
          <a:xfrm>
            <a:off x="395288" y="1628775"/>
            <a:ext cx="8229600" cy="3857625"/>
          </a:xfrm>
        </p:spPr>
        <p:txBody>
          <a:bodyPr/>
          <a:lstStyle/>
          <a:p>
            <a:pPr>
              <a:buClrTx/>
            </a:pPr>
            <a:r>
              <a:rPr lang="en-GB" sz="2000" dirty="0">
                <a:solidFill>
                  <a:srgbClr val="0072C8"/>
                </a:solidFill>
              </a:rPr>
              <a:t>Assurance that EUR-ACE</a:t>
            </a:r>
            <a:r>
              <a:rPr lang="en-GB" sz="2000" baseline="30000" dirty="0">
                <a:solidFill>
                  <a:srgbClr val="0072C8"/>
                </a:solidFill>
              </a:rPr>
              <a:t> ®</a:t>
            </a:r>
            <a:r>
              <a:rPr lang="en-GB" sz="2000" dirty="0">
                <a:solidFill>
                  <a:srgbClr val="0072C8"/>
                </a:solidFill>
              </a:rPr>
              <a:t> labelled programme meets high European and international standards</a:t>
            </a:r>
          </a:p>
          <a:p>
            <a:pPr>
              <a:buClrTx/>
            </a:pPr>
            <a:r>
              <a:rPr lang="en-GB" sz="2000" dirty="0" smtClean="0">
                <a:solidFill>
                  <a:srgbClr val="0072C8"/>
                </a:solidFill>
              </a:rPr>
              <a:t>Facilitates horizontal and vertical mobility </a:t>
            </a:r>
            <a:r>
              <a:rPr lang="en-GB" sz="2000" dirty="0">
                <a:solidFill>
                  <a:srgbClr val="0072C8"/>
                </a:solidFill>
              </a:rPr>
              <a:t>application to EUR-ACE</a:t>
            </a:r>
            <a:r>
              <a:rPr lang="en-GB" sz="2000" baseline="30000" dirty="0">
                <a:solidFill>
                  <a:srgbClr val="0072C8"/>
                </a:solidFill>
              </a:rPr>
              <a:t>®</a:t>
            </a:r>
            <a:r>
              <a:rPr lang="en-GB" sz="2000" dirty="0">
                <a:solidFill>
                  <a:srgbClr val="0072C8"/>
                </a:solidFill>
              </a:rPr>
              <a:t> </a:t>
            </a:r>
            <a:r>
              <a:rPr lang="en-GB" sz="2000" dirty="0" smtClean="0">
                <a:solidFill>
                  <a:srgbClr val="0072C8"/>
                </a:solidFill>
              </a:rPr>
              <a:t>Bachelor and Masters </a:t>
            </a:r>
            <a:r>
              <a:rPr lang="en-GB" sz="2000" dirty="0">
                <a:solidFill>
                  <a:srgbClr val="0072C8"/>
                </a:solidFill>
              </a:rPr>
              <a:t>programmes in other HEIs</a:t>
            </a:r>
          </a:p>
          <a:p>
            <a:pPr>
              <a:buClrTx/>
            </a:pPr>
            <a:r>
              <a:rPr lang="en-GB" sz="2000" dirty="0">
                <a:solidFill>
                  <a:srgbClr val="0072C8"/>
                </a:solidFill>
              </a:rPr>
              <a:t>Additional quality label recognized by employers in Europe</a:t>
            </a:r>
          </a:p>
          <a:p>
            <a:pPr>
              <a:buClrTx/>
            </a:pPr>
            <a:r>
              <a:rPr lang="en-GB" sz="2000" dirty="0">
                <a:solidFill>
                  <a:srgbClr val="0072C8"/>
                </a:solidFill>
              </a:rPr>
              <a:t>International recognition of degree as meeting professional standards</a:t>
            </a:r>
          </a:p>
          <a:p>
            <a:pPr>
              <a:spcAft>
                <a:spcPct val="0"/>
              </a:spcAft>
              <a:buClrTx/>
            </a:pPr>
            <a:r>
              <a:rPr lang="en-GB" sz="2000" dirty="0">
                <a:solidFill>
                  <a:srgbClr val="0072C8"/>
                </a:solidFill>
              </a:rPr>
              <a:t>Regulatory bodies accept EUR-ACE</a:t>
            </a:r>
            <a:r>
              <a:rPr lang="en-GB" sz="2000" baseline="30000" dirty="0">
                <a:solidFill>
                  <a:srgbClr val="0072C8"/>
                </a:solidFill>
              </a:rPr>
              <a:t>®</a:t>
            </a:r>
            <a:r>
              <a:rPr lang="en-GB" sz="2000" dirty="0">
                <a:solidFill>
                  <a:srgbClr val="0072C8"/>
                </a:solidFill>
              </a:rPr>
              <a:t> labelled programmes as meeting requirements for </a:t>
            </a:r>
            <a:r>
              <a:rPr lang="en-GB" sz="2000" dirty="0" smtClean="0">
                <a:solidFill>
                  <a:srgbClr val="0072C8"/>
                </a:solidFill>
              </a:rPr>
              <a:t>becoming </a:t>
            </a:r>
            <a:r>
              <a:rPr lang="en-GB" sz="2000" dirty="0">
                <a:solidFill>
                  <a:srgbClr val="0072C8"/>
                </a:solidFill>
              </a:rPr>
              <a:t>chartered engineer</a:t>
            </a:r>
          </a:p>
        </p:txBody>
      </p:sp>
      <p:sp>
        <p:nvSpPr>
          <p:cNvPr id="4" name="Text Box 4"/>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dirty="0">
              <a:solidFill>
                <a:schemeClr val="tx1">
                  <a:tint val="75000"/>
                </a:schemeClr>
              </a:solidFill>
              <a:latin typeface="Arial" charset="0"/>
            </a:endParaRPr>
          </a:p>
        </p:txBody>
      </p:sp>
      <p:sp>
        <p:nvSpPr>
          <p:cNvPr id="5"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11</a:t>
            </a:fld>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57346" name="Rectangle 2"/>
          <p:cNvSpPr>
            <a:spLocks noGrp="1"/>
          </p:cNvSpPr>
          <p:nvPr>
            <p:ph type="title" idx="4294967295"/>
          </p:nvPr>
        </p:nvSpPr>
        <p:spPr>
          <a:xfrm>
            <a:off x="395288" y="634008"/>
            <a:ext cx="8229600" cy="1066800"/>
          </a:xfrm>
        </p:spPr>
        <p:txBody>
          <a:bodyPr/>
          <a:lstStyle/>
          <a:p>
            <a:r>
              <a:rPr lang="de-DE" sz="2800" dirty="0" err="1"/>
              <a:t>Benefits</a:t>
            </a:r>
            <a:r>
              <a:rPr lang="de-DE" sz="2800" dirty="0"/>
              <a:t> for </a:t>
            </a:r>
            <a:r>
              <a:rPr lang="de-DE" sz="2800" dirty="0" err="1"/>
              <a:t>employers</a:t>
            </a:r>
            <a:endParaRPr lang="de-DE" sz="2800" dirty="0"/>
          </a:p>
        </p:txBody>
      </p:sp>
      <p:sp>
        <p:nvSpPr>
          <p:cNvPr id="40963" name="Rectangle 3"/>
          <p:cNvSpPr>
            <a:spLocks noGrp="1"/>
          </p:cNvSpPr>
          <p:nvPr>
            <p:ph idx="4294967295"/>
          </p:nvPr>
        </p:nvSpPr>
        <p:spPr>
          <a:xfrm>
            <a:off x="395288" y="1484313"/>
            <a:ext cx="8229600" cy="3857625"/>
          </a:xfrm>
        </p:spPr>
        <p:txBody>
          <a:bodyPr/>
          <a:lstStyle/>
          <a:p>
            <a:pPr marL="95250" indent="14288">
              <a:buClrTx/>
              <a:buFont typeface="Georgia"/>
              <a:buNone/>
            </a:pPr>
            <a:r>
              <a:rPr lang="en-GB" sz="2000" dirty="0">
                <a:solidFill>
                  <a:srgbClr val="0072C8"/>
                </a:solidFill>
              </a:rPr>
              <a:t>Successful completion of EUR-ACE labelled programme assures</a:t>
            </a:r>
            <a:r>
              <a:rPr lang="en-GB" sz="2000" dirty="0" smtClean="0">
                <a:solidFill>
                  <a:srgbClr val="0072C8"/>
                </a:solidFill>
              </a:rPr>
              <a:t>:</a:t>
            </a:r>
          </a:p>
          <a:p>
            <a:pPr marL="95250" indent="14288">
              <a:buClrTx/>
              <a:buFont typeface="Georgia"/>
              <a:buNone/>
            </a:pPr>
            <a:endParaRPr lang="en-GB" sz="2000" dirty="0">
              <a:solidFill>
                <a:srgbClr val="0072C8"/>
              </a:solidFill>
            </a:endParaRPr>
          </a:p>
          <a:p>
            <a:pPr marL="95250" indent="14288">
              <a:buClrTx/>
            </a:pPr>
            <a:r>
              <a:rPr lang="en-GB" sz="2000" dirty="0">
                <a:solidFill>
                  <a:srgbClr val="0072C8"/>
                </a:solidFill>
              </a:rPr>
              <a:t>Competences of </a:t>
            </a:r>
            <a:r>
              <a:rPr lang="en-GB" sz="2000" dirty="0" smtClean="0">
                <a:solidFill>
                  <a:srgbClr val="0072C8"/>
                </a:solidFill>
              </a:rPr>
              <a:t>graduates: Candidate‘s </a:t>
            </a:r>
            <a:r>
              <a:rPr lang="en-GB" sz="2000" dirty="0">
                <a:solidFill>
                  <a:srgbClr val="0072C8"/>
                </a:solidFill>
              </a:rPr>
              <a:t>knowledge, understanding  and practical capabilities meet international standards</a:t>
            </a:r>
          </a:p>
          <a:p>
            <a:pPr marL="95250" indent="14288">
              <a:buClrTx/>
            </a:pPr>
            <a:r>
              <a:rPr lang="en-GB" sz="2000" dirty="0">
                <a:solidFill>
                  <a:srgbClr val="0072C8"/>
                </a:solidFill>
              </a:rPr>
              <a:t>Reliable information on quality of degree </a:t>
            </a:r>
            <a:r>
              <a:rPr lang="en-GB" sz="2000" dirty="0" smtClean="0">
                <a:solidFill>
                  <a:srgbClr val="0072C8"/>
                </a:solidFill>
              </a:rPr>
              <a:t>program</a:t>
            </a:r>
            <a:endParaRPr lang="en-GB" sz="2000" dirty="0">
              <a:solidFill>
                <a:srgbClr val="0072C8"/>
              </a:solidFill>
            </a:endParaRPr>
          </a:p>
          <a:p>
            <a:pPr marL="95250" indent="14288">
              <a:buClrTx/>
            </a:pPr>
            <a:r>
              <a:rPr lang="en-GB" sz="2000" dirty="0">
                <a:solidFill>
                  <a:srgbClr val="0072C8"/>
                </a:solidFill>
              </a:rPr>
              <a:t>Not only academic standard of programme checked but also relevance for profession</a:t>
            </a:r>
          </a:p>
          <a:p>
            <a:pPr marL="95250" indent="14288">
              <a:spcAft>
                <a:spcPct val="0"/>
              </a:spcAft>
              <a:buClrTx/>
            </a:pPr>
            <a:r>
              <a:rPr lang="en-GB" sz="2000" dirty="0">
                <a:solidFill>
                  <a:srgbClr val="0072C8"/>
                </a:solidFill>
              </a:rPr>
              <a:t>Complement to Diploma Supplement </a:t>
            </a:r>
          </a:p>
          <a:p>
            <a:pPr marL="95250" indent="14288">
              <a:buClrTx/>
              <a:buFont typeface="Georgia"/>
              <a:buNone/>
            </a:pPr>
            <a:endParaRPr lang="en-GB" sz="2000" dirty="0">
              <a:solidFill>
                <a:srgbClr val="0072C8"/>
              </a:solidFill>
            </a:endParaRPr>
          </a:p>
        </p:txBody>
      </p:sp>
      <p:sp>
        <p:nvSpPr>
          <p:cNvPr id="4" name="Text Box 4"/>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5"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58370" name="Rectangle 2"/>
          <p:cNvSpPr>
            <a:spLocks noGrp="1"/>
          </p:cNvSpPr>
          <p:nvPr>
            <p:ph type="title" idx="4294967295"/>
          </p:nvPr>
        </p:nvSpPr>
        <p:spPr/>
        <p:txBody>
          <a:bodyPr/>
          <a:lstStyle/>
          <a:p>
            <a:r>
              <a:rPr lang="de-DE" sz="2800" dirty="0" err="1"/>
              <a:t>Benefits</a:t>
            </a:r>
            <a:r>
              <a:rPr lang="de-DE" sz="2800" dirty="0"/>
              <a:t> for </a:t>
            </a:r>
            <a:r>
              <a:rPr lang="de-DE" sz="2800" dirty="0" err="1"/>
              <a:t>accreditation</a:t>
            </a:r>
            <a:r>
              <a:rPr lang="de-DE" sz="2800" dirty="0"/>
              <a:t> </a:t>
            </a:r>
            <a:r>
              <a:rPr lang="de-DE" sz="2800" dirty="0" err="1"/>
              <a:t>agencies</a:t>
            </a:r>
            <a:endParaRPr lang="de-DE" sz="2800" dirty="0"/>
          </a:p>
        </p:txBody>
      </p:sp>
      <p:sp>
        <p:nvSpPr>
          <p:cNvPr id="58371" name="Rectangle 3"/>
          <p:cNvSpPr>
            <a:spLocks noGrp="1"/>
          </p:cNvSpPr>
          <p:nvPr>
            <p:ph idx="4294967295"/>
          </p:nvPr>
        </p:nvSpPr>
        <p:spPr/>
        <p:txBody>
          <a:bodyPr/>
          <a:lstStyle/>
          <a:p>
            <a:pPr marL="361950" indent="-252413">
              <a:buClrTx/>
            </a:pPr>
            <a:r>
              <a:rPr lang="en-US" sz="2400" dirty="0">
                <a:solidFill>
                  <a:srgbClr val="0072C8"/>
                </a:solidFill>
              </a:rPr>
              <a:t>Offering additional quality label to customers (HEIs)</a:t>
            </a:r>
          </a:p>
          <a:p>
            <a:pPr marL="361950" indent="-252413">
              <a:buClrTx/>
            </a:pPr>
            <a:r>
              <a:rPr lang="en-US" sz="2400" dirty="0">
                <a:solidFill>
                  <a:srgbClr val="0072C8"/>
                </a:solidFill>
              </a:rPr>
              <a:t>Certification of quality of accreditation agency according to ESG </a:t>
            </a:r>
            <a:r>
              <a:rPr lang="en-US" sz="2400" i="1" dirty="0">
                <a:solidFill>
                  <a:srgbClr val="0072C8"/>
                </a:solidFill>
              </a:rPr>
              <a:t>and</a:t>
            </a:r>
            <a:r>
              <a:rPr lang="en-US" sz="2400" dirty="0">
                <a:solidFill>
                  <a:srgbClr val="0072C8"/>
                </a:solidFill>
              </a:rPr>
              <a:t> employers’ </a:t>
            </a:r>
            <a:r>
              <a:rPr lang="en-US" sz="2400" dirty="0" smtClean="0">
                <a:solidFill>
                  <a:srgbClr val="0072C8"/>
                </a:solidFill>
              </a:rPr>
              <a:t>requirements</a:t>
            </a:r>
          </a:p>
          <a:p>
            <a:pPr marL="361950" indent="-252413">
              <a:buClrTx/>
            </a:pPr>
            <a:r>
              <a:rPr lang="en-US" sz="2400" dirty="0" smtClean="0">
                <a:solidFill>
                  <a:srgbClr val="0072C8"/>
                </a:solidFill>
              </a:rPr>
              <a:t>Alternative Route into the EQAR?</a:t>
            </a:r>
            <a:endParaRPr lang="en-US" sz="2400" dirty="0">
              <a:solidFill>
                <a:srgbClr val="0072C8"/>
              </a:solidFill>
            </a:endParaRPr>
          </a:p>
          <a:p>
            <a:pPr marL="361950" indent="-252413">
              <a:buClrTx/>
            </a:pPr>
            <a:r>
              <a:rPr lang="en-US" sz="2400" dirty="0">
                <a:solidFill>
                  <a:srgbClr val="0072C8"/>
                </a:solidFill>
              </a:rPr>
              <a:t>Integration into European network of engineering professionals</a:t>
            </a:r>
          </a:p>
          <a:p>
            <a:pPr marL="361950" indent="-252413">
              <a:buClrTx/>
            </a:pPr>
            <a:r>
              <a:rPr lang="en-US" sz="2400" dirty="0">
                <a:solidFill>
                  <a:srgbClr val="0072C8"/>
                </a:solidFill>
              </a:rPr>
              <a:t>Possibility to accredit in other European </a:t>
            </a:r>
            <a:r>
              <a:rPr lang="en-US" sz="2400" dirty="0" smtClean="0">
                <a:solidFill>
                  <a:srgbClr val="0072C8"/>
                </a:solidFill>
              </a:rPr>
              <a:t>countries and </a:t>
            </a:r>
            <a:r>
              <a:rPr lang="en-US" sz="2400" dirty="0" err="1" smtClean="0">
                <a:solidFill>
                  <a:srgbClr val="0072C8"/>
                </a:solidFill>
              </a:rPr>
              <a:t>beond</a:t>
            </a:r>
            <a:r>
              <a:rPr lang="en-US" sz="2400" dirty="0" smtClean="0">
                <a:solidFill>
                  <a:srgbClr val="0072C8"/>
                </a:solidFill>
              </a:rPr>
              <a:t> in which no </a:t>
            </a:r>
            <a:r>
              <a:rPr lang="en-US" sz="2400" dirty="0">
                <a:solidFill>
                  <a:srgbClr val="0072C8"/>
                </a:solidFill>
              </a:rPr>
              <a:t>authorized </a:t>
            </a:r>
            <a:r>
              <a:rPr lang="en-US" sz="2400" dirty="0" smtClean="0">
                <a:solidFill>
                  <a:srgbClr val="0072C8"/>
                </a:solidFill>
              </a:rPr>
              <a:t>agency are operating</a:t>
            </a:r>
            <a:endParaRPr lang="en-US" sz="2400" dirty="0">
              <a:solidFill>
                <a:srgbClr val="0072C8"/>
              </a:solidFill>
            </a:endParaRPr>
          </a:p>
        </p:txBody>
      </p:sp>
      <p:sp>
        <p:nvSpPr>
          <p:cNvPr id="4" name="Text Box 4"/>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5"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13</a:t>
            </a:fld>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59394" name="Rectangle 2"/>
          <p:cNvSpPr>
            <a:spLocks noGrp="1"/>
          </p:cNvSpPr>
          <p:nvPr>
            <p:ph type="title" idx="4294967295"/>
          </p:nvPr>
        </p:nvSpPr>
        <p:spPr/>
        <p:txBody>
          <a:bodyPr/>
          <a:lstStyle/>
          <a:p>
            <a:r>
              <a:rPr lang="en-US" sz="2800" dirty="0"/>
              <a:t>Benefits for professional engineers organizations</a:t>
            </a:r>
          </a:p>
        </p:txBody>
      </p:sp>
      <p:sp>
        <p:nvSpPr>
          <p:cNvPr id="59395" name="Rectangle 3"/>
          <p:cNvSpPr>
            <a:spLocks noGrp="1"/>
          </p:cNvSpPr>
          <p:nvPr>
            <p:ph idx="4294967295"/>
          </p:nvPr>
        </p:nvSpPr>
        <p:spPr>
          <a:xfrm>
            <a:off x="468313" y="1916113"/>
            <a:ext cx="8229600" cy="3857625"/>
          </a:xfrm>
        </p:spPr>
        <p:txBody>
          <a:bodyPr/>
          <a:lstStyle/>
          <a:p>
            <a:pPr>
              <a:buClrTx/>
            </a:pPr>
            <a:r>
              <a:rPr lang="en-US" sz="2400" dirty="0">
                <a:solidFill>
                  <a:srgbClr val="0072C8"/>
                </a:solidFill>
              </a:rPr>
              <a:t>Guarantee that graduates meet educational requirements for entering into their registers (</a:t>
            </a:r>
            <a:r>
              <a:rPr lang="en-GB" sz="2400" dirty="0">
                <a:solidFill>
                  <a:srgbClr val="0072C8"/>
                </a:solidFill>
              </a:rPr>
              <a:t>if organisation  has set its educational standard at EUR-ACE level</a:t>
            </a:r>
            <a:r>
              <a:rPr lang="en-GB" sz="2400" dirty="0" smtClean="0">
                <a:solidFill>
                  <a:srgbClr val="0072C8"/>
                </a:solidFill>
              </a:rPr>
              <a:t>)</a:t>
            </a:r>
          </a:p>
          <a:p>
            <a:pPr>
              <a:buClrTx/>
              <a:buNone/>
            </a:pPr>
            <a:endParaRPr lang="de-DE" sz="2400" dirty="0">
              <a:solidFill>
                <a:srgbClr val="0072C8"/>
              </a:solidFill>
            </a:endParaRPr>
          </a:p>
          <a:p>
            <a:pPr>
              <a:buClrTx/>
            </a:pPr>
            <a:r>
              <a:rPr lang="en-US" sz="2400" dirty="0">
                <a:solidFill>
                  <a:srgbClr val="0072C8"/>
                </a:solidFill>
              </a:rPr>
              <a:t>FEANI automatically includes the EUR-ACE</a:t>
            </a:r>
            <a:r>
              <a:rPr lang="de-DE" sz="2400" baseline="30000" dirty="0">
                <a:solidFill>
                  <a:srgbClr val="0072C8"/>
                </a:solidFill>
              </a:rPr>
              <a:t>®</a:t>
            </a:r>
            <a:r>
              <a:rPr lang="en-US" sz="2400" dirty="0">
                <a:solidFill>
                  <a:srgbClr val="0072C8"/>
                </a:solidFill>
              </a:rPr>
              <a:t> accredited </a:t>
            </a:r>
            <a:r>
              <a:rPr lang="en-US" sz="2400" dirty="0" err="1">
                <a:solidFill>
                  <a:srgbClr val="0072C8"/>
                </a:solidFill>
              </a:rPr>
              <a:t>programmes</a:t>
            </a:r>
            <a:r>
              <a:rPr lang="en-US" sz="2400" dirty="0">
                <a:solidFill>
                  <a:srgbClr val="0072C8"/>
                </a:solidFill>
              </a:rPr>
              <a:t> in its Index of European recognized engineering </a:t>
            </a:r>
            <a:r>
              <a:rPr lang="en-US" sz="2400" dirty="0" err="1">
                <a:solidFill>
                  <a:srgbClr val="0072C8"/>
                </a:solidFill>
              </a:rPr>
              <a:t>programmes</a:t>
            </a:r>
            <a:endParaRPr lang="en-US" sz="2400" dirty="0">
              <a:solidFill>
                <a:srgbClr val="0072C8"/>
              </a:solidFill>
            </a:endParaRPr>
          </a:p>
          <a:p>
            <a:pPr>
              <a:buFont typeface="Georgia"/>
              <a:buNone/>
            </a:pPr>
            <a:r>
              <a:rPr lang="en-US" sz="2400" dirty="0">
                <a:solidFill>
                  <a:srgbClr val="0072C8"/>
                </a:solidFill>
              </a:rPr>
              <a:t>	</a:t>
            </a:r>
          </a:p>
        </p:txBody>
      </p:sp>
      <p:sp>
        <p:nvSpPr>
          <p:cNvPr id="4" name="Text Box 4"/>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5"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20482" name="Rectangle 2"/>
          <p:cNvSpPr>
            <a:spLocks noGrp="1"/>
          </p:cNvSpPr>
          <p:nvPr>
            <p:ph type="title" idx="4294967295"/>
          </p:nvPr>
        </p:nvSpPr>
        <p:spPr>
          <a:xfrm>
            <a:off x="395288" y="620713"/>
            <a:ext cx="8229600" cy="936625"/>
          </a:xfrm>
        </p:spPr>
        <p:txBody>
          <a:bodyPr/>
          <a:lstStyle/>
          <a:p>
            <a:pPr eaLnBrk="1" hangingPunct="1"/>
            <a:r>
              <a:rPr lang="en-US" sz="2800" dirty="0" smtClean="0"/>
              <a:t>ENAEE Philosophy with regard to the EUR-ACE criteria</a:t>
            </a:r>
            <a:endParaRPr lang="de-DE" sz="2800" dirty="0"/>
          </a:p>
        </p:txBody>
      </p:sp>
      <p:sp>
        <p:nvSpPr>
          <p:cNvPr id="5123" name="Rectangle 3"/>
          <p:cNvSpPr>
            <a:spLocks noGrp="1"/>
          </p:cNvSpPr>
          <p:nvPr>
            <p:ph idx="4294967295"/>
          </p:nvPr>
        </p:nvSpPr>
        <p:spPr>
          <a:xfrm>
            <a:off x="428625" y="1773238"/>
            <a:ext cx="8229600" cy="4392612"/>
          </a:xfrm>
        </p:spPr>
        <p:txBody>
          <a:bodyPr/>
          <a:lstStyle/>
          <a:p>
            <a:pPr marL="273050" indent="-273050" eaLnBrk="1" hangingPunct="1">
              <a:buClrTx/>
              <a:buNone/>
            </a:pPr>
            <a:r>
              <a:rPr lang="en-US" sz="1800" dirty="0"/>
              <a:t>The European disciplinary LO for FCD/SCD have been developed by an encompassing alliance of </a:t>
            </a:r>
            <a:r>
              <a:rPr lang="en-US" sz="1800" dirty="0" smtClean="0"/>
              <a:t>stakeholders and are </a:t>
            </a:r>
            <a:r>
              <a:rPr lang="en-US" sz="1800" dirty="0"/>
              <a:t>intended to:</a:t>
            </a:r>
          </a:p>
          <a:p>
            <a:pPr marL="273050" indent="-273050" eaLnBrk="1" hangingPunct="1">
              <a:buClrTx/>
            </a:pPr>
            <a:r>
              <a:rPr lang="en-US" sz="1800" dirty="0"/>
              <a:t>be widely applicable and inclusive, enabling eligibility of a wide range of possible approaches to  higher education</a:t>
            </a:r>
          </a:p>
          <a:p>
            <a:pPr marL="273050" indent="-273050" eaLnBrk="1" hangingPunct="1">
              <a:buClrTx/>
            </a:pPr>
            <a:r>
              <a:rPr lang="en-US" sz="1800" dirty="0"/>
              <a:t>handle the diversity of content of degree </a:t>
            </a:r>
            <a:r>
              <a:rPr lang="en-US" sz="1800" dirty="0" smtClean="0"/>
              <a:t>programs</a:t>
            </a:r>
            <a:endParaRPr lang="en-US" sz="1800" dirty="0"/>
          </a:p>
          <a:p>
            <a:pPr marL="273050" indent="-273050" eaLnBrk="1" hangingPunct="1">
              <a:buClrTx/>
            </a:pPr>
            <a:r>
              <a:rPr lang="en-US" sz="1800" dirty="0"/>
              <a:t>be relevant for academic study </a:t>
            </a:r>
            <a:r>
              <a:rPr lang="en-US" sz="1800" dirty="0" smtClean="0"/>
              <a:t>programs </a:t>
            </a:r>
            <a:r>
              <a:rPr lang="en-US" sz="1800" dirty="0"/>
              <a:t>leading to a First or to a Second Cycle Degree</a:t>
            </a:r>
          </a:p>
          <a:p>
            <a:pPr marL="273050" indent="-273050" eaLnBrk="1" hangingPunct="1">
              <a:buClrTx/>
            </a:pPr>
            <a:r>
              <a:rPr lang="en-US" sz="1800" dirty="0"/>
              <a:t>Define qualification as entry routes to the </a:t>
            </a:r>
            <a:r>
              <a:rPr lang="en-US" sz="1800" dirty="0" smtClean="0"/>
              <a:t>engineering profession</a:t>
            </a:r>
            <a:endParaRPr lang="en-US" sz="1800" dirty="0"/>
          </a:p>
          <a:p>
            <a:pPr marL="273050" indent="-273050" eaLnBrk="1" hangingPunct="1">
              <a:buClrTx/>
            </a:pPr>
            <a:r>
              <a:rPr lang="en-US" sz="1800" dirty="0"/>
              <a:t>facilitate in particular accreditation of trans-national joint- and double degree </a:t>
            </a:r>
            <a:r>
              <a:rPr lang="en-US" sz="1800" dirty="0" smtClean="0"/>
              <a:t>programs</a:t>
            </a:r>
            <a:endParaRPr lang="en-US" sz="1800" dirty="0"/>
          </a:p>
          <a:p>
            <a:pPr marL="273050" indent="-273050" eaLnBrk="1" hangingPunct="1">
              <a:buClrTx/>
            </a:pPr>
            <a:r>
              <a:rPr lang="en-US" sz="1800" dirty="0" smtClean="0"/>
              <a:t>At the level of external QA activities, </a:t>
            </a:r>
            <a:r>
              <a:rPr lang="en-US" sz="1800" dirty="0"/>
              <a:t>these LO are always seen in </a:t>
            </a:r>
            <a:r>
              <a:rPr lang="en-US" sz="1800" dirty="0" smtClean="0"/>
              <a:t>combination with </a:t>
            </a:r>
            <a:r>
              <a:rPr lang="en-US" sz="1800" dirty="0"/>
              <a:t>the ESG</a:t>
            </a:r>
            <a:endParaRPr lang="en-US" dirty="0"/>
          </a:p>
          <a:p>
            <a:pPr marL="273050" indent="-273050" eaLnBrk="1" hangingPunct="1">
              <a:buClrTx/>
              <a:buFont typeface="Georgia"/>
              <a:buNone/>
            </a:pPr>
            <a:endParaRPr lang="en-US" dirty="0"/>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ußzeilenplatzhalter 1"/>
          <p:cNvSpPr>
            <a:spLocks noGrp="1"/>
          </p:cNvSpPr>
          <p:nvPr>
            <p:ph type="ftr" sz="quarter" idx="10"/>
          </p:nvPr>
        </p:nvSpPr>
        <p:spPr/>
        <p:txBody>
          <a:bodyPr/>
          <a:lstStyle/>
          <a:p>
            <a:pPr>
              <a:defRPr/>
            </a:pPr>
            <a:r>
              <a:rPr lang="en-US"/>
              <a:t>Iring Wasser, ENAEE</a:t>
            </a:r>
            <a:endParaRPr lang="de-DE" dirty="0"/>
          </a:p>
        </p:txBody>
      </p:sp>
      <p:sp>
        <p:nvSpPr>
          <p:cNvPr id="10" name="Datumsplatzhalter 2"/>
          <p:cNvSpPr>
            <a:spLocks noGrp="1"/>
          </p:cNvSpPr>
          <p:nvPr>
            <p:ph type="dt" sz="half" idx="11"/>
          </p:nvPr>
        </p:nvSpPr>
        <p:spPr/>
        <p:txBody>
          <a:bodyPr/>
          <a:lstStyle/>
          <a:p>
            <a:pPr>
              <a:defRPr/>
            </a:pPr>
            <a:r>
              <a:rPr lang="fr-FR" smtClean="0"/>
              <a:t>6 November 2012</a:t>
            </a:r>
            <a:endParaRPr lang="de-DE"/>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pic>
        <p:nvPicPr>
          <p:cNvPr id="21510" name="Picture 3"/>
          <p:cNvPicPr>
            <a:picLocks noChangeAspect="1" noChangeArrowheads="1"/>
          </p:cNvPicPr>
          <p:nvPr/>
        </p:nvPicPr>
        <p:blipFill>
          <a:blip r:embed="rId2" cstate="print"/>
          <a:srcRect t="16185" r="1176" b="2200"/>
          <a:stretch>
            <a:fillRect/>
          </a:stretch>
        </p:blipFill>
        <p:spPr bwMode="auto">
          <a:xfrm>
            <a:off x="2782888" y="0"/>
            <a:ext cx="6361112" cy="6423025"/>
          </a:xfrm>
          <a:prstGeom prst="rect">
            <a:avLst/>
          </a:prstGeom>
          <a:noFill/>
        </p:spPr>
      </p:pic>
      <p:sp>
        <p:nvSpPr>
          <p:cNvPr id="21511" name="Rectangle 7"/>
          <p:cNvSpPr>
            <a:spLocks/>
          </p:cNvSpPr>
          <p:nvPr/>
        </p:nvSpPr>
        <p:spPr bwMode="auto">
          <a:xfrm>
            <a:off x="179388" y="1773238"/>
            <a:ext cx="5256212" cy="2873375"/>
          </a:xfrm>
          <a:prstGeom prst="rect">
            <a:avLst/>
          </a:prstGeom>
          <a:noFill/>
          <a:ln w="9525">
            <a:noFill/>
            <a:miter lim="800000"/>
            <a:headEnd/>
            <a:tailEnd/>
          </a:ln>
        </p:spPr>
        <p:txBody>
          <a:bodyPr/>
          <a:lstStyle/>
          <a:p>
            <a:pPr fontAlgn="base">
              <a:spcBef>
                <a:spcPct val="0"/>
              </a:spcBef>
              <a:spcAft>
                <a:spcPct val="0"/>
              </a:spcAft>
            </a:pPr>
            <a:r>
              <a:rPr lang="en-GB" sz="2800" b="1">
                <a:latin typeface="Isonorm3098 LW20"/>
              </a:rPr>
              <a:t>The Introduction of a Professional Card in Europe: The example of the</a:t>
            </a:r>
          </a:p>
          <a:p>
            <a:pPr fontAlgn="base">
              <a:lnSpc>
                <a:spcPct val="150000"/>
              </a:lnSpc>
              <a:spcBef>
                <a:spcPct val="0"/>
              </a:spcBef>
              <a:spcAft>
                <a:spcPct val="0"/>
              </a:spcAft>
            </a:pPr>
            <a:r>
              <a:rPr lang="en-GB" sz="4000" b="1">
                <a:latin typeface="Isonorm3098 LW20"/>
              </a:rPr>
              <a:t>engineerING card</a:t>
            </a:r>
          </a:p>
        </p:txBody>
      </p:sp>
      <p:sp>
        <p:nvSpPr>
          <p:cNvPr id="21512" name="Rectangle 8"/>
          <p:cNvSpPr>
            <a:spLocks noChangeArrowheads="1"/>
          </p:cNvSpPr>
          <p:nvPr/>
        </p:nvSpPr>
        <p:spPr bwMode="auto">
          <a:xfrm>
            <a:off x="0" y="0"/>
            <a:ext cx="2808288" cy="1557338"/>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de-DE">
              <a:latin typeface="Arial" charset="0"/>
            </a:endParaRPr>
          </a:p>
        </p:txBody>
      </p:sp>
      <p:sp>
        <p:nvSpPr>
          <p:cNvPr id="11" name="Slide Number Placeholder 10"/>
          <p:cNvSpPr>
            <a:spLocks noGrp="1"/>
          </p:cNvSpPr>
          <p:nvPr>
            <p:ph type="sldNum" sz="quarter" idx="12"/>
          </p:nvPr>
        </p:nvSpPr>
        <p:spPr/>
        <p:txBody>
          <a:bodyPr/>
          <a:lstStyle/>
          <a:p>
            <a:pPr>
              <a:defRPr/>
            </a:pPr>
            <a:fld id="{933F5CA7-1E1D-432E-9B8D-3746F2E5F873}" type="slidenum">
              <a:rPr lang="de-DE" smtClean="0"/>
              <a:pPr>
                <a:defRPr/>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22530" name="Rectangle 2"/>
          <p:cNvSpPr>
            <a:spLocks noGrp="1"/>
          </p:cNvSpPr>
          <p:nvPr>
            <p:ph type="title" idx="4294967295"/>
          </p:nvPr>
        </p:nvSpPr>
        <p:spPr/>
        <p:txBody>
          <a:bodyPr/>
          <a:lstStyle/>
          <a:p>
            <a:pPr eaLnBrk="1" hangingPunct="1"/>
            <a:r>
              <a:rPr lang="en-US" sz="2800" dirty="0"/>
              <a:t>EUR-ACE and the Engineering Card as an answer to impediments to professional mobility? </a:t>
            </a:r>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22534" name="Rectangle 6"/>
          <p:cNvSpPr>
            <a:spLocks noGrp="1"/>
          </p:cNvSpPr>
          <p:nvPr>
            <p:ph idx="4294967295"/>
          </p:nvPr>
        </p:nvSpPr>
        <p:spPr>
          <a:xfrm>
            <a:off x="539750" y="1916113"/>
            <a:ext cx="8229600" cy="4249737"/>
          </a:xfrm>
        </p:spPr>
        <p:txBody>
          <a:bodyPr/>
          <a:lstStyle/>
          <a:p>
            <a:pPr>
              <a:buClrTx/>
              <a:buFont typeface="Wingdings"/>
              <a:buChar char="Ø"/>
            </a:pPr>
            <a:r>
              <a:rPr lang="en-GB" sz="2000" b="1" dirty="0"/>
              <a:t>Lacking transparency on the job market</a:t>
            </a:r>
          </a:p>
          <a:p>
            <a:pPr>
              <a:buClrTx/>
              <a:buFont typeface="Arial" charset="0"/>
              <a:buNone/>
            </a:pPr>
            <a:r>
              <a:rPr lang="en-GB" sz="2000" dirty="0"/>
              <a:t>	Different degrees and complicated acceptance procedures have hampered the change of employment in European Countries and between European Countries. </a:t>
            </a:r>
          </a:p>
          <a:p>
            <a:pPr>
              <a:buClrTx/>
              <a:buFont typeface="Arial" charset="0"/>
              <a:buNone/>
            </a:pPr>
            <a:endParaRPr lang="en-GB" sz="2000" dirty="0"/>
          </a:p>
          <a:p>
            <a:pPr>
              <a:buClrTx/>
              <a:buFont typeface="Wingdings"/>
              <a:buChar char="Ø"/>
            </a:pPr>
            <a:r>
              <a:rPr lang="en-GB" sz="2000" b="1" dirty="0"/>
              <a:t>EU Mobility Regulation of 2005 </a:t>
            </a:r>
          </a:p>
          <a:p>
            <a:pPr>
              <a:buClrTx/>
              <a:buFont typeface="Arial" charset="0"/>
              <a:buNone/>
            </a:pPr>
            <a:r>
              <a:rPr lang="en-GB" sz="2000" dirty="0"/>
              <a:t>	The EU therefore demands the mutual acceptance of the competencies required to carry out a profession in order to eliminate impediment at the change of employment between individual member states in the long-term. </a:t>
            </a:r>
          </a:p>
          <a:p>
            <a:endParaRPr lang="en-GB" sz="2000" dirty="0"/>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17</a:t>
            </a:fld>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ußzeilenplatzhalter 1"/>
          <p:cNvSpPr>
            <a:spLocks noGrp="1"/>
          </p:cNvSpPr>
          <p:nvPr>
            <p:ph type="ftr" sz="quarter" idx="10"/>
          </p:nvPr>
        </p:nvSpPr>
        <p:spPr/>
        <p:txBody>
          <a:bodyPr/>
          <a:lstStyle/>
          <a:p>
            <a:pPr>
              <a:defRPr/>
            </a:pPr>
            <a:r>
              <a:rPr lang="en-US"/>
              <a:t>Iring Wasser, ENAEE</a:t>
            </a:r>
            <a:endParaRPr lang="de-DE" dirty="0"/>
          </a:p>
        </p:txBody>
      </p:sp>
      <p:sp>
        <p:nvSpPr>
          <p:cNvPr id="13" name="Datumsplatzhalter 2"/>
          <p:cNvSpPr>
            <a:spLocks noGrp="1"/>
          </p:cNvSpPr>
          <p:nvPr>
            <p:ph type="dt" sz="half" idx="11"/>
          </p:nvPr>
        </p:nvSpPr>
        <p:spPr/>
        <p:txBody>
          <a:bodyPr/>
          <a:lstStyle/>
          <a:p>
            <a:pPr>
              <a:defRPr/>
            </a:pPr>
            <a:r>
              <a:rPr lang="fr-FR" smtClean="0"/>
              <a:t>6 November 2012</a:t>
            </a:r>
            <a:endParaRPr lang="de-DE"/>
          </a:p>
        </p:txBody>
      </p:sp>
      <p:sp>
        <p:nvSpPr>
          <p:cNvPr id="23555" name="Rectangle 3"/>
          <p:cNvSpPr>
            <a:spLocks noGrp="1"/>
          </p:cNvSpPr>
          <p:nvPr>
            <p:ph type="title" idx="4294967295"/>
          </p:nvPr>
        </p:nvSpPr>
        <p:spPr>
          <a:xfrm>
            <a:off x="395288" y="620713"/>
            <a:ext cx="8229600" cy="936625"/>
          </a:xfrm>
        </p:spPr>
        <p:txBody>
          <a:bodyPr/>
          <a:lstStyle/>
          <a:p>
            <a:pPr eaLnBrk="1" hangingPunct="1"/>
            <a:r>
              <a:rPr lang="en-US" sz="3200"/>
              <a:t>Objectives of the engineerING card</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Rectangle 7"/>
          <p:cNvSpPr/>
          <p:nvPr/>
        </p:nvSpPr>
        <p:spPr>
          <a:xfrm>
            <a:off x="446088" y="1785938"/>
            <a:ext cx="8215312" cy="1241425"/>
          </a:xfrm>
          <a:prstGeom prst="rect">
            <a:avLst/>
          </a:prstGeom>
          <a:noFill/>
          <a:ln w="38100">
            <a:solidFill>
              <a:srgbClr val="64BAE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1" indent="-342900" eaLnBrk="0" fontAlgn="base" hangingPunct="0">
              <a:spcBef>
                <a:spcPct val="20000"/>
              </a:spcBef>
              <a:spcAft>
                <a:spcPct val="0"/>
              </a:spcAft>
              <a:defRPr/>
            </a:pPr>
            <a:r>
              <a:rPr lang="en-GB" dirty="0">
                <a:solidFill>
                  <a:schemeClr val="tx1"/>
                </a:solidFill>
              </a:rPr>
              <a:t>Promotion of EU-wide mobility of engineers in accordance with the European Directive 2005/36/EG on the recognition of professional qualifications</a:t>
            </a:r>
            <a:endParaRPr lang="en-GB" dirty="0">
              <a:solidFill>
                <a:schemeClr val="tx1"/>
              </a:solidFill>
              <a:latin typeface="Isonorm3098 LW20" pitchFamily="2" charset="0"/>
            </a:endParaRPr>
          </a:p>
        </p:txBody>
      </p:sp>
      <p:sp>
        <p:nvSpPr>
          <p:cNvPr id="10" name="Rectangle 8"/>
          <p:cNvSpPr/>
          <p:nvPr/>
        </p:nvSpPr>
        <p:spPr>
          <a:xfrm>
            <a:off x="446088" y="3373438"/>
            <a:ext cx="8215312" cy="1243012"/>
          </a:xfrm>
          <a:prstGeom prst="rect">
            <a:avLst/>
          </a:prstGeom>
          <a:noFill/>
          <a:ln w="38100">
            <a:solidFill>
              <a:srgbClr val="64BAE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0" fontAlgn="base" hangingPunct="0">
              <a:spcBef>
                <a:spcPct val="20000"/>
              </a:spcBef>
              <a:spcAft>
                <a:spcPct val="0"/>
              </a:spcAft>
              <a:defRPr/>
            </a:pPr>
            <a:r>
              <a:rPr lang="en-GB" dirty="0">
                <a:solidFill>
                  <a:schemeClr val="tx1"/>
                </a:solidFill>
              </a:rPr>
              <a:t>Profile shaping and further development of the profession through orientation on European-wide standards</a:t>
            </a:r>
            <a:endParaRPr lang="en-GB" dirty="0">
              <a:solidFill>
                <a:schemeClr val="tx1"/>
              </a:solidFill>
              <a:latin typeface="Isonorm3098 LW20" pitchFamily="2" charset="0"/>
            </a:endParaRPr>
          </a:p>
        </p:txBody>
      </p:sp>
      <p:sp>
        <p:nvSpPr>
          <p:cNvPr id="11" name="Rectangle 9"/>
          <p:cNvSpPr/>
          <p:nvPr/>
        </p:nvSpPr>
        <p:spPr>
          <a:xfrm>
            <a:off x="446088" y="4962525"/>
            <a:ext cx="8215312" cy="1241425"/>
          </a:xfrm>
          <a:prstGeom prst="rect">
            <a:avLst/>
          </a:prstGeom>
          <a:noFill/>
          <a:ln w="38100">
            <a:solidFill>
              <a:srgbClr val="64BAE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0" fontAlgn="base" hangingPunct="0">
              <a:spcBef>
                <a:spcPct val="20000"/>
              </a:spcBef>
              <a:spcAft>
                <a:spcPct val="0"/>
              </a:spcAft>
              <a:defRPr/>
            </a:pPr>
            <a:r>
              <a:rPr lang="en-GB" dirty="0">
                <a:solidFill>
                  <a:schemeClr val="tx1"/>
                </a:solidFill>
              </a:rPr>
              <a:t>Strengthening of the engineering community through transparency of the engineer status, individual degrees and intensified identification</a:t>
            </a:r>
            <a:endParaRPr lang="en-GB" dirty="0">
              <a:solidFill>
                <a:schemeClr val="tx1"/>
              </a:solidFill>
              <a:latin typeface="Isonorm3098 LW20" pitchFamily="2" charset="0"/>
            </a:endParaRPr>
          </a:p>
        </p:txBody>
      </p:sp>
      <p:sp>
        <p:nvSpPr>
          <p:cNvPr id="14" name="Slide Number Placeholder 13"/>
          <p:cNvSpPr>
            <a:spLocks noGrp="1"/>
          </p:cNvSpPr>
          <p:nvPr>
            <p:ph type="sldNum" sz="quarter" idx="12"/>
          </p:nvPr>
        </p:nvSpPr>
        <p:spPr/>
        <p:txBody>
          <a:bodyPr/>
          <a:lstStyle/>
          <a:p>
            <a:pPr>
              <a:defRPr/>
            </a:pPr>
            <a:fld id="{933F5CA7-1E1D-432E-9B8D-3746F2E5F873}" type="slidenum">
              <a:rPr lang="de-DE" smtClean="0"/>
              <a:pPr>
                <a:defRPr/>
              </a:pPr>
              <a:t>18</a:t>
            </a:fld>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24578" name="Rectangle 2"/>
          <p:cNvSpPr>
            <a:spLocks noGrp="1"/>
          </p:cNvSpPr>
          <p:nvPr>
            <p:ph type="title" idx="4294967295"/>
          </p:nvPr>
        </p:nvSpPr>
        <p:spPr/>
        <p:txBody>
          <a:bodyPr/>
          <a:lstStyle/>
          <a:p>
            <a:pPr eaLnBrk="1" hangingPunct="1"/>
            <a:r>
              <a:rPr lang="de-DE"/>
              <a:t>Verification Standards</a:t>
            </a:r>
          </a:p>
        </p:txBody>
      </p:sp>
      <p:sp>
        <p:nvSpPr>
          <p:cNvPr id="24579" name="Rectangle 3"/>
          <p:cNvSpPr>
            <a:spLocks noGrp="1"/>
          </p:cNvSpPr>
          <p:nvPr>
            <p:ph idx="4294967295"/>
          </p:nvPr>
        </p:nvSpPr>
        <p:spPr>
          <a:xfrm>
            <a:off x="428625" y="1773238"/>
            <a:ext cx="8229600" cy="4032250"/>
          </a:xfrm>
        </p:spPr>
        <p:txBody>
          <a:bodyPr/>
          <a:lstStyle/>
          <a:p>
            <a:pPr eaLnBrk="1" hangingPunct="1">
              <a:buClrTx/>
            </a:pPr>
            <a:r>
              <a:rPr lang="en-US" sz="2000"/>
              <a:t>Applicant identity will be verified by original or certified ID, or trusted third party attestation</a:t>
            </a:r>
          </a:p>
          <a:p>
            <a:pPr eaLnBrk="1" hangingPunct="1">
              <a:buClrTx/>
            </a:pPr>
            <a:r>
              <a:rPr lang="en-US" sz="2000"/>
              <a:t>Academic qualification will be validated</a:t>
            </a:r>
          </a:p>
          <a:p>
            <a:pPr lvl="1" eaLnBrk="1" hangingPunct="1"/>
            <a:r>
              <a:rPr lang="en-US" sz="2000"/>
              <a:t>that the applicant holds the qualification by certified copy, preferably verified with the university</a:t>
            </a:r>
          </a:p>
          <a:p>
            <a:pPr lvl="1" eaLnBrk="1" hangingPunct="1"/>
            <a:r>
              <a:rPr lang="en-US" sz="2000"/>
              <a:t>that the qualification meets the standards by EUR-ACE equivalence</a:t>
            </a:r>
          </a:p>
          <a:p>
            <a:pPr eaLnBrk="1" hangingPunct="1">
              <a:buClrTx/>
            </a:pPr>
            <a:r>
              <a:rPr lang="en-US" sz="2000"/>
              <a:t>Work experience will be validated by confirmation from employer / client or trusted third party</a:t>
            </a:r>
          </a:p>
          <a:p>
            <a:pPr eaLnBrk="1" hangingPunct="1">
              <a:buClrTx/>
            </a:pPr>
            <a:r>
              <a:rPr lang="en-US" sz="2000"/>
              <a:t>Continuing education will be validated by certificates </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19</a:t>
            </a:fld>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pPr>
              <a:defRPr/>
            </a:pPr>
            <a:r>
              <a:rPr lang="en-US"/>
              <a:t>Iring Wasser, ENAEE</a:t>
            </a:r>
            <a:endParaRPr lang="de-DE" dirty="0"/>
          </a:p>
        </p:txBody>
      </p:sp>
      <p:sp>
        <p:nvSpPr>
          <p:cNvPr id="11" name="Datumsplatzhalter 2"/>
          <p:cNvSpPr>
            <a:spLocks noGrp="1"/>
          </p:cNvSpPr>
          <p:nvPr>
            <p:ph type="dt" sz="half" idx="11"/>
          </p:nvPr>
        </p:nvSpPr>
        <p:spPr/>
        <p:txBody>
          <a:bodyPr/>
          <a:lstStyle/>
          <a:p>
            <a:pPr>
              <a:defRPr/>
            </a:pPr>
            <a:r>
              <a:rPr lang="fr-FR" smtClean="0"/>
              <a:t>6 November 2012</a:t>
            </a:r>
            <a:endParaRPr lang="de-DE"/>
          </a:p>
        </p:txBody>
      </p:sp>
      <p:sp>
        <p:nvSpPr>
          <p:cNvPr id="10" name="Rectangle 2"/>
          <p:cNvSpPr/>
          <p:nvPr/>
        </p:nvSpPr>
        <p:spPr>
          <a:xfrm>
            <a:off x="7308850" y="5157788"/>
            <a:ext cx="1584325"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p>
        </p:txBody>
      </p:sp>
      <p:sp>
        <p:nvSpPr>
          <p:cNvPr id="12291" name="Rectangle 3"/>
          <p:cNvSpPr>
            <a:spLocks noGrp="1"/>
          </p:cNvSpPr>
          <p:nvPr>
            <p:ph type="title" idx="4294967295"/>
          </p:nvPr>
        </p:nvSpPr>
        <p:spPr>
          <a:xfrm>
            <a:off x="395288" y="620713"/>
            <a:ext cx="8229600" cy="863600"/>
          </a:xfrm>
        </p:spPr>
        <p:txBody>
          <a:bodyPr/>
          <a:lstStyle/>
          <a:p>
            <a:pPr eaLnBrk="1" hangingPunct="1"/>
            <a:r>
              <a:rPr lang="de-DE" sz="2800" dirty="0"/>
              <a:t>Members </a:t>
            </a:r>
            <a:r>
              <a:rPr lang="de-DE" sz="2800" dirty="0" err="1"/>
              <a:t>of</a:t>
            </a:r>
            <a:r>
              <a:rPr lang="de-DE" sz="2800" dirty="0"/>
              <a:t> ENAEE</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graphicFrame>
        <p:nvGraphicFramePr>
          <p:cNvPr id="9" name="Group 7"/>
          <p:cNvGraphicFramePr>
            <a:graphicFrameLocks noGrp="1"/>
          </p:cNvGraphicFramePr>
          <p:nvPr>
            <p:ph idx="4294967295"/>
          </p:nvPr>
        </p:nvGraphicFramePr>
        <p:xfrm>
          <a:off x="357188" y="1500188"/>
          <a:ext cx="8572529" cy="4951304"/>
        </p:xfrm>
        <a:graphic>
          <a:graphicData uri="http://schemas.openxmlformats.org/drawingml/2006/table">
            <a:tbl>
              <a:tblPr firstRow="1" bandRow="1">
                <a:tableStyleId>{5C22544A-7EE6-4342-B048-85BDC9FD1C3A}</a:tableStyleId>
              </a:tblPr>
              <a:tblGrid>
                <a:gridCol w="3571869"/>
                <a:gridCol w="3191053"/>
                <a:gridCol w="1809607"/>
              </a:tblGrid>
              <a:tr h="670509">
                <a:tc>
                  <a:txBody>
                    <a:bodyPr/>
                    <a:lstStyle/>
                    <a:p>
                      <a:r>
                        <a:rPr lang="en-GB" sz="2000" noProof="0" dirty="0" smtClean="0">
                          <a:solidFill>
                            <a:schemeClr val="tx1"/>
                          </a:solidFill>
                          <a:latin typeface="+mj-lt"/>
                        </a:rPr>
                        <a:t>Engineering  (Education) Societies and Organizations</a:t>
                      </a:r>
                      <a:endParaRPr lang="en-GB" sz="2000" noProof="0" dirty="0">
                        <a:solidFill>
                          <a:schemeClr val="tx1"/>
                        </a:solidFill>
                        <a:latin typeface="+mj-lt"/>
                      </a:endParaRPr>
                    </a:p>
                  </a:txBody>
                  <a:tcPr>
                    <a:solidFill>
                      <a:srgbClr val="0996FF"/>
                    </a:solidFill>
                  </a:tcPr>
                </a:tc>
                <a:tc>
                  <a:txBody>
                    <a:bodyPr/>
                    <a:lstStyle/>
                    <a:p>
                      <a:r>
                        <a:rPr lang="en-GB" sz="2000" noProof="0" dirty="0" smtClean="0">
                          <a:solidFill>
                            <a:schemeClr val="tx1"/>
                          </a:solidFill>
                          <a:latin typeface="+mj-lt"/>
                        </a:rPr>
                        <a:t>Engineering</a:t>
                      </a:r>
                      <a:r>
                        <a:rPr lang="en-GB" sz="2000" baseline="0" noProof="0" dirty="0" smtClean="0">
                          <a:solidFill>
                            <a:schemeClr val="tx1"/>
                          </a:solidFill>
                          <a:latin typeface="+mj-lt"/>
                        </a:rPr>
                        <a:t> Accreditation Agencies</a:t>
                      </a:r>
                      <a:endParaRPr lang="en-GB" sz="2000" noProof="0" dirty="0">
                        <a:solidFill>
                          <a:schemeClr val="tx1"/>
                        </a:solidFill>
                        <a:latin typeface="+mj-lt"/>
                      </a:endParaRPr>
                    </a:p>
                  </a:txBody>
                  <a:tcPr>
                    <a:solidFill>
                      <a:srgbClr val="0996FF"/>
                    </a:solidFill>
                  </a:tcPr>
                </a:tc>
                <a:tc>
                  <a:txBody>
                    <a:bodyPr/>
                    <a:lstStyle/>
                    <a:p>
                      <a:r>
                        <a:rPr lang="en-GB" sz="2000" noProof="0" dirty="0" smtClean="0">
                          <a:solidFill>
                            <a:schemeClr val="tx1"/>
                          </a:solidFill>
                          <a:latin typeface="+mj-lt"/>
                        </a:rPr>
                        <a:t>Others</a:t>
                      </a:r>
                      <a:endParaRPr lang="en-GB" sz="2000" noProof="0" dirty="0">
                        <a:solidFill>
                          <a:schemeClr val="tx1"/>
                        </a:solidFill>
                        <a:latin typeface="+mj-lt"/>
                      </a:endParaRPr>
                    </a:p>
                  </a:txBody>
                  <a:tcPr>
                    <a:solidFill>
                      <a:srgbClr val="0996FF"/>
                    </a:solidFill>
                  </a:tcPr>
                </a:tc>
              </a:tr>
              <a:tr h="383148">
                <a:tc>
                  <a:txBody>
                    <a:bodyPr/>
                    <a:lstStyle/>
                    <a:p>
                      <a:r>
                        <a:rPr lang="en-GB" sz="2000" b="0" noProof="0" dirty="0" smtClean="0">
                          <a:latin typeface="+mj-lt"/>
                        </a:rPr>
                        <a:t>FEANI</a:t>
                      </a:r>
                    </a:p>
                  </a:txBody>
                  <a:tcPr>
                    <a:solidFill>
                      <a:srgbClr val="EDDC05"/>
                    </a:solidFill>
                  </a:tcPr>
                </a:tc>
                <a:tc>
                  <a:txBody>
                    <a:bodyPr/>
                    <a:lstStyle/>
                    <a:p>
                      <a:r>
                        <a:rPr lang="en-GB" sz="2000" b="0" noProof="0" dirty="0" smtClean="0">
                          <a:latin typeface="+mj-lt"/>
                        </a:rPr>
                        <a:t>ASIIN</a:t>
                      </a:r>
                      <a:endParaRPr lang="en-GB" sz="2000" b="0" noProof="0" dirty="0">
                        <a:latin typeface="+mj-lt"/>
                      </a:endParaRPr>
                    </a:p>
                  </a:txBody>
                  <a:tcPr>
                    <a:solidFill>
                      <a:srgbClr val="EDDC05"/>
                    </a:solidFill>
                  </a:tcPr>
                </a:tc>
                <a:tc>
                  <a:txBody>
                    <a:bodyPr/>
                    <a:lstStyle/>
                    <a:p>
                      <a:r>
                        <a:rPr lang="en-GB" sz="2000" b="0" noProof="0" dirty="0" err="1" smtClean="0">
                          <a:latin typeface="+mj-lt"/>
                        </a:rPr>
                        <a:t>CoPI</a:t>
                      </a:r>
                      <a:endParaRPr lang="en-GB" sz="2000" b="0" noProof="0" dirty="0">
                        <a:latin typeface="+mj-lt"/>
                      </a:endParaRPr>
                    </a:p>
                  </a:txBody>
                  <a:tcPr>
                    <a:solidFill>
                      <a:srgbClr val="EDDC05"/>
                    </a:solidFill>
                  </a:tcPr>
                </a:tc>
              </a:tr>
              <a:tr h="383148">
                <a:tc>
                  <a:txBody>
                    <a:bodyPr/>
                    <a:lstStyle/>
                    <a:p>
                      <a:r>
                        <a:rPr lang="en-GB" sz="2000" b="0" noProof="0" dirty="0" smtClean="0">
                          <a:latin typeface="+mj-lt"/>
                        </a:rPr>
                        <a:t>SEFI</a:t>
                      </a:r>
                      <a:endParaRPr lang="en-GB" sz="2000" b="0" noProof="0" dirty="0">
                        <a:latin typeface="+mj-lt"/>
                      </a:endParaRPr>
                    </a:p>
                  </a:txBody>
                  <a:tcPr>
                    <a:solidFill>
                      <a:srgbClr val="F0F513"/>
                    </a:solidFill>
                  </a:tcPr>
                </a:tc>
                <a:tc>
                  <a:txBody>
                    <a:bodyPr/>
                    <a:lstStyle/>
                    <a:p>
                      <a:r>
                        <a:rPr lang="en-GB" sz="2000" b="0" noProof="0" dirty="0" smtClean="0">
                          <a:latin typeface="+mj-lt"/>
                        </a:rPr>
                        <a:t>CTI</a:t>
                      </a:r>
                      <a:endParaRPr lang="en-GB" sz="2000" b="0" noProof="0" dirty="0">
                        <a:latin typeface="+mj-lt"/>
                      </a:endParaRPr>
                    </a:p>
                  </a:txBody>
                  <a:tcPr>
                    <a:solidFill>
                      <a:srgbClr val="F0F513"/>
                    </a:solidFill>
                  </a:tcPr>
                </a:tc>
                <a:tc>
                  <a:txBody>
                    <a:bodyPr/>
                    <a:lstStyle/>
                    <a:p>
                      <a:r>
                        <a:rPr lang="en-GB" sz="2000" b="0" noProof="0" dirty="0" smtClean="0">
                          <a:latin typeface="+mj-lt"/>
                        </a:rPr>
                        <a:t>Unifi</a:t>
                      </a:r>
                      <a:endParaRPr lang="en-GB" sz="2000" b="0" noProof="0" dirty="0">
                        <a:latin typeface="+mj-lt"/>
                      </a:endParaRPr>
                    </a:p>
                  </a:txBody>
                  <a:tcPr>
                    <a:solidFill>
                      <a:srgbClr val="F0F513"/>
                    </a:solidFill>
                  </a:tcPr>
                </a:tc>
              </a:tr>
              <a:tr h="383148">
                <a:tc>
                  <a:txBody>
                    <a:bodyPr/>
                    <a:lstStyle/>
                    <a:p>
                      <a:r>
                        <a:rPr lang="en-GB" sz="2000" b="0" noProof="0" dirty="0" err="1" smtClean="0">
                          <a:latin typeface="+mj-lt"/>
                        </a:rPr>
                        <a:t>Eurocadres</a:t>
                      </a:r>
                      <a:endParaRPr lang="en-GB" sz="2000" b="0" noProof="0" dirty="0">
                        <a:latin typeface="+mj-lt"/>
                      </a:endParaRPr>
                    </a:p>
                  </a:txBody>
                  <a:tcPr>
                    <a:solidFill>
                      <a:srgbClr val="EDDC05"/>
                    </a:solidFill>
                  </a:tcPr>
                </a:tc>
                <a:tc>
                  <a:txBody>
                    <a:bodyPr/>
                    <a:lstStyle/>
                    <a:p>
                      <a:r>
                        <a:rPr lang="en-GB" sz="2000" b="0" noProof="0" dirty="0" smtClean="0">
                          <a:latin typeface="+mj-lt"/>
                        </a:rPr>
                        <a:t>Engineering Council</a:t>
                      </a:r>
                    </a:p>
                  </a:txBody>
                  <a:tcPr>
                    <a:solidFill>
                      <a:srgbClr val="EDDC05"/>
                    </a:solidFill>
                  </a:tcPr>
                </a:tc>
                <a:tc>
                  <a:txBody>
                    <a:bodyPr/>
                    <a:lstStyle/>
                    <a:p>
                      <a:r>
                        <a:rPr lang="en-GB" sz="2000" b="0" noProof="0" dirty="0" smtClean="0">
                          <a:latin typeface="+mj-lt"/>
                        </a:rPr>
                        <a:t>BBT</a:t>
                      </a:r>
                      <a:endParaRPr lang="en-GB" sz="2000" b="0" noProof="0" dirty="0">
                        <a:latin typeface="+mj-lt"/>
                      </a:endParaRPr>
                    </a:p>
                  </a:txBody>
                  <a:tcPr>
                    <a:solidFill>
                      <a:srgbClr val="EDDC05"/>
                    </a:solidFill>
                  </a:tcPr>
                </a:tc>
              </a:tr>
              <a:tr h="383148">
                <a:tc>
                  <a:txBody>
                    <a:bodyPr/>
                    <a:lstStyle/>
                    <a:p>
                      <a:r>
                        <a:rPr lang="en-GB" sz="2000" b="0" noProof="0" dirty="0" smtClean="0">
                          <a:latin typeface="+mj-lt"/>
                        </a:rPr>
                        <a:t>Danish</a:t>
                      </a:r>
                      <a:r>
                        <a:rPr lang="en-GB" sz="2000" b="0" baseline="0" noProof="0" dirty="0" smtClean="0">
                          <a:latin typeface="+mj-lt"/>
                        </a:rPr>
                        <a:t> Society of Engineers</a:t>
                      </a:r>
                      <a:endParaRPr lang="en-GB" sz="2000" b="0" noProof="0" dirty="0">
                        <a:latin typeface="+mj-lt"/>
                      </a:endParaRPr>
                    </a:p>
                  </a:txBody>
                  <a:tcPr>
                    <a:solidFill>
                      <a:srgbClr val="F0F513"/>
                    </a:solidFill>
                  </a:tcPr>
                </a:tc>
                <a:tc>
                  <a:txBody>
                    <a:bodyPr/>
                    <a:lstStyle/>
                    <a:p>
                      <a:r>
                        <a:rPr lang="en-GB" sz="2000" b="0" noProof="0" dirty="0" smtClean="0">
                          <a:latin typeface="+mj-lt"/>
                        </a:rPr>
                        <a:t>Engineers Ireland</a:t>
                      </a:r>
                      <a:endParaRPr lang="en-GB" sz="2000" b="0" noProof="0" dirty="0">
                        <a:latin typeface="+mj-lt"/>
                      </a:endParaRPr>
                    </a:p>
                  </a:txBody>
                  <a:tcPr>
                    <a:solidFill>
                      <a:srgbClr val="F0F513"/>
                    </a:solidFill>
                  </a:tcPr>
                </a:tc>
                <a:tc>
                  <a:txBody>
                    <a:bodyPr/>
                    <a:lstStyle/>
                    <a:p>
                      <a:endParaRPr lang="en-GB" sz="2000" b="0" noProof="0" dirty="0">
                        <a:latin typeface="+mj-lt"/>
                      </a:endParaRPr>
                    </a:p>
                  </a:txBody>
                  <a:tcPr>
                    <a:solidFill>
                      <a:srgbClr val="F0F513"/>
                    </a:solidFill>
                  </a:tcPr>
                </a:tc>
              </a:tr>
              <a:tr h="670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noProof="0" dirty="0" err="1" smtClean="0">
                          <a:latin typeface="+mj-lt"/>
                        </a:rPr>
                        <a:t>Instituto</a:t>
                      </a:r>
                      <a:r>
                        <a:rPr lang="en-GB" sz="2000" b="0" noProof="0" dirty="0" smtClean="0">
                          <a:latin typeface="+mj-lt"/>
                        </a:rPr>
                        <a:t> de la </a:t>
                      </a:r>
                      <a:r>
                        <a:rPr lang="en-GB" sz="2000" b="0" noProof="0" dirty="0" err="1" smtClean="0">
                          <a:latin typeface="+mj-lt"/>
                        </a:rPr>
                        <a:t>Ingenieria</a:t>
                      </a:r>
                      <a:r>
                        <a:rPr lang="en-GB" sz="2000" b="0" noProof="0" dirty="0" smtClean="0">
                          <a:latin typeface="+mj-lt"/>
                        </a:rPr>
                        <a:t> de </a:t>
                      </a:r>
                      <a:r>
                        <a:rPr lang="en-GB" sz="2000" b="0" noProof="0" dirty="0" err="1" smtClean="0">
                          <a:latin typeface="+mj-lt"/>
                        </a:rPr>
                        <a:t>Espana</a:t>
                      </a:r>
                      <a:endParaRPr lang="en-GB" sz="2000" b="0" noProof="0" dirty="0">
                        <a:latin typeface="+mj-lt"/>
                      </a:endParaRPr>
                    </a:p>
                  </a:txBody>
                  <a:tcPr>
                    <a:solidFill>
                      <a:srgbClr val="EDDC05"/>
                    </a:solidFill>
                  </a:tcPr>
                </a:tc>
                <a:tc>
                  <a:txBody>
                    <a:bodyPr/>
                    <a:lstStyle/>
                    <a:p>
                      <a:r>
                        <a:rPr lang="en-GB" sz="2000" b="0" noProof="0" dirty="0" smtClean="0">
                          <a:latin typeface="+mj-lt"/>
                        </a:rPr>
                        <a:t>MÜDEK</a:t>
                      </a:r>
                      <a:endParaRPr lang="en-GB" sz="2000" b="0" noProof="0" dirty="0">
                        <a:latin typeface="+mj-lt"/>
                      </a:endParaRPr>
                    </a:p>
                  </a:txBody>
                  <a:tcPr>
                    <a:solidFill>
                      <a:srgbClr val="EDDC05"/>
                    </a:solidFill>
                  </a:tcPr>
                </a:tc>
                <a:tc>
                  <a:txBody>
                    <a:bodyPr/>
                    <a:lstStyle/>
                    <a:p>
                      <a:endParaRPr lang="en-GB" sz="2000" b="0" noProof="0" dirty="0">
                        <a:latin typeface="+mj-lt"/>
                      </a:endParaRPr>
                    </a:p>
                  </a:txBody>
                  <a:tcPr>
                    <a:solidFill>
                      <a:srgbClr val="EDDC05"/>
                    </a:solidFill>
                  </a:tcPr>
                </a:tc>
              </a:tr>
              <a:tr h="419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0" kern="1200" noProof="0" dirty="0" smtClean="0">
                          <a:solidFill>
                            <a:schemeClr val="dk1"/>
                          </a:solidFill>
                          <a:latin typeface="+mj-lt"/>
                          <a:ea typeface="+mn-ea"/>
                          <a:cs typeface="+mn-cs"/>
                        </a:rPr>
                        <a:t>CLAIU</a:t>
                      </a:r>
                    </a:p>
                  </a:txBody>
                  <a:tcPr>
                    <a:solidFill>
                      <a:srgbClr val="F0F513"/>
                    </a:solidFill>
                  </a:tcPr>
                </a:tc>
                <a:tc>
                  <a:txBody>
                    <a:bodyPr/>
                    <a:lstStyle/>
                    <a:p>
                      <a:pPr marL="0" algn="l" rtl="0" eaLnBrk="1" latinLnBrk="0" hangingPunct="1"/>
                      <a:r>
                        <a:rPr kumimoji="0" lang="en-GB" sz="2000" b="0" kern="1200" noProof="0" dirty="0" err="1" smtClean="0">
                          <a:solidFill>
                            <a:schemeClr val="dk1"/>
                          </a:solidFill>
                          <a:latin typeface="+mj-lt"/>
                          <a:ea typeface="+mn-ea"/>
                          <a:cs typeface="+mn-cs"/>
                        </a:rPr>
                        <a:t>Ordem</a:t>
                      </a:r>
                      <a:r>
                        <a:rPr kumimoji="0" lang="en-GB" sz="2000" b="0" kern="1200" noProof="0" dirty="0" smtClean="0">
                          <a:solidFill>
                            <a:schemeClr val="dk1"/>
                          </a:solidFill>
                          <a:latin typeface="+mj-lt"/>
                          <a:ea typeface="+mn-ea"/>
                          <a:cs typeface="+mn-cs"/>
                        </a:rPr>
                        <a:t> dos </a:t>
                      </a:r>
                      <a:r>
                        <a:rPr kumimoji="0" lang="en-GB" sz="2000" b="0" kern="1200" noProof="0" dirty="0" err="1" smtClean="0">
                          <a:solidFill>
                            <a:schemeClr val="dk1"/>
                          </a:solidFill>
                          <a:latin typeface="+mj-lt"/>
                          <a:ea typeface="+mn-ea"/>
                          <a:cs typeface="+mn-cs"/>
                        </a:rPr>
                        <a:t>Engenheiros</a:t>
                      </a:r>
                      <a:endParaRPr kumimoji="0" lang="en-GB" sz="2000" b="0" kern="1200" noProof="0" dirty="0">
                        <a:solidFill>
                          <a:schemeClr val="dk1"/>
                        </a:solidFill>
                        <a:latin typeface="+mj-lt"/>
                        <a:ea typeface="+mn-ea"/>
                        <a:cs typeface="+mn-cs"/>
                      </a:endParaRPr>
                    </a:p>
                  </a:txBody>
                  <a:tcPr>
                    <a:solidFill>
                      <a:srgbClr val="F0F513"/>
                    </a:solidFill>
                  </a:tcPr>
                </a:tc>
                <a:tc>
                  <a:txBody>
                    <a:bodyPr/>
                    <a:lstStyle/>
                    <a:p>
                      <a:pPr marL="0" algn="l" rtl="0" eaLnBrk="1" latinLnBrk="0" hangingPunct="1"/>
                      <a:endParaRPr kumimoji="0" lang="en-GB" sz="2000" b="0" kern="1200" noProof="0" dirty="0" smtClean="0">
                        <a:solidFill>
                          <a:schemeClr val="dk1"/>
                        </a:solidFill>
                        <a:latin typeface="+mj-lt"/>
                        <a:ea typeface="+mn-ea"/>
                        <a:cs typeface="+mn-cs"/>
                      </a:endParaRPr>
                    </a:p>
                  </a:txBody>
                  <a:tcPr>
                    <a:solidFill>
                      <a:srgbClr val="F0F513"/>
                    </a:solidFill>
                  </a:tcPr>
                </a:tc>
              </a:tr>
              <a:tr h="422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0" kern="1200" noProof="0" dirty="0" smtClean="0">
                          <a:solidFill>
                            <a:schemeClr val="dk1"/>
                          </a:solidFill>
                          <a:latin typeface="+mj-lt"/>
                          <a:ea typeface="+mn-ea"/>
                          <a:cs typeface="+mn-cs"/>
                        </a:rPr>
                        <a:t>IGIP</a:t>
                      </a:r>
                    </a:p>
                  </a:txBody>
                  <a:tcPr>
                    <a:solidFill>
                      <a:srgbClr val="EDDC05"/>
                    </a:solidFill>
                  </a:tcPr>
                </a:tc>
                <a:tc>
                  <a:txBody>
                    <a:bodyPr/>
                    <a:lstStyle/>
                    <a:p>
                      <a:pPr marL="0" algn="l" rtl="0" eaLnBrk="1" latinLnBrk="0" hangingPunct="1"/>
                      <a:r>
                        <a:rPr kumimoji="0" lang="en-GB" sz="2000" b="0" kern="1200" noProof="0" dirty="0" smtClean="0">
                          <a:solidFill>
                            <a:schemeClr val="dk1"/>
                          </a:solidFill>
                          <a:latin typeface="+mj-lt"/>
                          <a:ea typeface="+mn-ea"/>
                          <a:cs typeface="+mn-cs"/>
                        </a:rPr>
                        <a:t>RAEE</a:t>
                      </a:r>
                      <a:endParaRPr kumimoji="0" lang="en-GB" sz="2000" b="0" kern="1200" noProof="0" dirty="0">
                        <a:solidFill>
                          <a:schemeClr val="dk1"/>
                        </a:solidFill>
                        <a:latin typeface="+mj-lt"/>
                        <a:ea typeface="+mn-ea"/>
                        <a:cs typeface="+mn-cs"/>
                      </a:endParaRPr>
                    </a:p>
                  </a:txBody>
                  <a:tcPr>
                    <a:solidFill>
                      <a:srgbClr val="EDDC05"/>
                    </a:solidFill>
                  </a:tcPr>
                </a:tc>
                <a:tc>
                  <a:txBody>
                    <a:bodyPr/>
                    <a:lstStyle/>
                    <a:p>
                      <a:pPr marL="0" algn="l" rtl="0" eaLnBrk="1" latinLnBrk="0" hangingPunct="1"/>
                      <a:endParaRPr kumimoji="0" lang="en-GB" sz="2000" b="0" kern="1200" noProof="0" dirty="0" smtClean="0">
                        <a:solidFill>
                          <a:schemeClr val="dk1"/>
                        </a:solidFill>
                        <a:latin typeface="+mj-lt"/>
                        <a:ea typeface="+mn-ea"/>
                        <a:cs typeface="+mn-cs"/>
                      </a:endParaRPr>
                    </a:p>
                  </a:txBody>
                  <a:tcPr>
                    <a:solidFill>
                      <a:srgbClr val="EDDC05"/>
                    </a:solidFill>
                  </a:tcPr>
                </a:tc>
              </a:tr>
              <a:tr h="422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0" kern="1200" noProof="0" dirty="0" smtClean="0">
                          <a:solidFill>
                            <a:schemeClr val="dk1"/>
                          </a:solidFill>
                          <a:latin typeface="+mj-lt"/>
                          <a:ea typeface="+mn-ea"/>
                          <a:cs typeface="+mn-cs"/>
                        </a:rPr>
                        <a:t>Finish Association of Graduate Engineers</a:t>
                      </a:r>
                    </a:p>
                  </a:txBody>
                  <a:tcPr>
                    <a:solidFill>
                      <a:srgbClr val="F0F513"/>
                    </a:solidFill>
                  </a:tcPr>
                </a:tc>
                <a:tc>
                  <a:txBody>
                    <a:bodyPr/>
                    <a:lstStyle/>
                    <a:p>
                      <a:pPr marL="0" algn="l" rtl="0" eaLnBrk="1" latinLnBrk="0" hangingPunct="1"/>
                      <a:r>
                        <a:rPr kumimoji="0" lang="en-GB" sz="2000" b="0" kern="1200" noProof="0" dirty="0" smtClean="0">
                          <a:solidFill>
                            <a:schemeClr val="dk1"/>
                          </a:solidFill>
                          <a:latin typeface="+mj-lt"/>
                          <a:ea typeface="+mn-ea"/>
                          <a:cs typeface="+mn-cs"/>
                        </a:rPr>
                        <a:t>QUACING</a:t>
                      </a:r>
                      <a:endParaRPr kumimoji="0" lang="en-GB" sz="2000" b="0" kern="1200" noProof="0" dirty="0">
                        <a:solidFill>
                          <a:schemeClr val="dk1"/>
                        </a:solidFill>
                        <a:latin typeface="+mj-lt"/>
                        <a:ea typeface="+mn-ea"/>
                        <a:cs typeface="+mn-cs"/>
                      </a:endParaRPr>
                    </a:p>
                  </a:txBody>
                  <a:tcPr>
                    <a:solidFill>
                      <a:srgbClr val="F0F513"/>
                    </a:solidFill>
                  </a:tcPr>
                </a:tc>
                <a:tc>
                  <a:txBody>
                    <a:bodyPr/>
                    <a:lstStyle/>
                    <a:p>
                      <a:pPr marL="0" algn="l" rtl="0" eaLnBrk="1" latinLnBrk="0" hangingPunct="1"/>
                      <a:endParaRPr kumimoji="0" lang="en-GB" sz="2000" b="0" kern="1200" noProof="0" dirty="0" smtClean="0">
                        <a:solidFill>
                          <a:schemeClr val="dk1"/>
                        </a:solidFill>
                        <a:latin typeface="+mj-lt"/>
                        <a:ea typeface="+mn-ea"/>
                        <a:cs typeface="+mn-cs"/>
                      </a:endParaRPr>
                    </a:p>
                  </a:txBody>
                  <a:tcPr>
                    <a:solidFill>
                      <a:srgbClr val="F0F513"/>
                    </a:solidFill>
                  </a:tcPr>
                </a:tc>
              </a:tr>
              <a:tr h="422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2000" b="0" kern="1200" noProof="0" dirty="0" smtClean="0">
                        <a:solidFill>
                          <a:schemeClr val="dk1"/>
                        </a:solidFill>
                        <a:latin typeface="+mj-lt"/>
                        <a:ea typeface="+mn-ea"/>
                        <a:cs typeface="+mn-cs"/>
                      </a:endParaRPr>
                    </a:p>
                  </a:txBody>
                  <a:tcPr>
                    <a:solidFill>
                      <a:srgbClr val="F0F513"/>
                    </a:solidFill>
                  </a:tcPr>
                </a:tc>
                <a:tc>
                  <a:txBody>
                    <a:bodyPr/>
                    <a:lstStyle/>
                    <a:p>
                      <a:pPr marL="0" algn="l" rtl="0" eaLnBrk="1" latinLnBrk="0" hangingPunct="1"/>
                      <a:r>
                        <a:rPr kumimoji="0" lang="en-GB" sz="2000" b="0" kern="1200" noProof="0" dirty="0" smtClean="0">
                          <a:solidFill>
                            <a:schemeClr val="dk1"/>
                          </a:solidFill>
                          <a:latin typeface="+mj-lt"/>
                          <a:ea typeface="+mn-ea"/>
                          <a:cs typeface="+mn-cs"/>
                        </a:rPr>
                        <a:t>ARACIS</a:t>
                      </a:r>
                      <a:endParaRPr kumimoji="0" lang="en-GB" sz="2000" b="0" kern="1200" noProof="0" dirty="0">
                        <a:solidFill>
                          <a:schemeClr val="dk1"/>
                        </a:solidFill>
                        <a:latin typeface="+mj-lt"/>
                        <a:ea typeface="+mn-ea"/>
                        <a:cs typeface="+mn-cs"/>
                      </a:endParaRPr>
                    </a:p>
                  </a:txBody>
                  <a:tcPr>
                    <a:solidFill>
                      <a:srgbClr val="F0F513"/>
                    </a:solidFill>
                  </a:tcPr>
                </a:tc>
                <a:tc>
                  <a:txBody>
                    <a:bodyPr/>
                    <a:lstStyle/>
                    <a:p>
                      <a:pPr marL="0" algn="l" rtl="0" eaLnBrk="1" latinLnBrk="0" hangingPunct="1"/>
                      <a:endParaRPr kumimoji="0" lang="en-GB" sz="2000" b="0" kern="1200" noProof="0" dirty="0" smtClean="0">
                        <a:solidFill>
                          <a:schemeClr val="dk1"/>
                        </a:solidFill>
                        <a:latin typeface="+mj-lt"/>
                        <a:ea typeface="+mn-ea"/>
                        <a:cs typeface="+mn-cs"/>
                      </a:endParaRPr>
                    </a:p>
                  </a:txBody>
                  <a:tcPr>
                    <a:solidFill>
                      <a:srgbClr val="F0F513"/>
                    </a:solidFill>
                  </a:tcPr>
                </a:tc>
              </a:tr>
            </a:tbl>
          </a:graphicData>
        </a:graphic>
      </p:graphicFrame>
      <p:sp>
        <p:nvSpPr>
          <p:cNvPr id="12" name="Slide Number Placeholder 11"/>
          <p:cNvSpPr>
            <a:spLocks noGrp="1"/>
          </p:cNvSpPr>
          <p:nvPr>
            <p:ph type="sldNum" sz="quarter" idx="12"/>
          </p:nvPr>
        </p:nvSpPr>
        <p:spPr/>
        <p:txBody>
          <a:bodyPr/>
          <a:lstStyle/>
          <a:p>
            <a:pPr>
              <a:defRPr/>
            </a:pPr>
            <a:fld id="{933F5CA7-1E1D-432E-9B8D-3746F2E5F873}" type="slidenum">
              <a:rPr lang="de-DE" smtClean="0"/>
              <a:pPr>
                <a:defRPr/>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pPr>
              <a:defRPr/>
            </a:pPr>
            <a:r>
              <a:rPr lang="en-US"/>
              <a:t>Iring Wasser, ENAEE</a:t>
            </a:r>
            <a:endParaRPr lang="de-DE" dirty="0"/>
          </a:p>
        </p:txBody>
      </p:sp>
      <p:sp>
        <p:nvSpPr>
          <p:cNvPr id="10" name="Datumsplatzhalter 2"/>
          <p:cNvSpPr>
            <a:spLocks noGrp="1"/>
          </p:cNvSpPr>
          <p:nvPr>
            <p:ph type="dt" sz="half" idx="11"/>
          </p:nvPr>
        </p:nvSpPr>
        <p:spPr/>
        <p:txBody>
          <a:bodyPr/>
          <a:lstStyle/>
          <a:p>
            <a:pPr>
              <a:defRPr/>
            </a:pPr>
            <a:r>
              <a:rPr lang="fr-FR" smtClean="0"/>
              <a:t>6 November 2012</a:t>
            </a:r>
            <a:endParaRPr lang="de-DE"/>
          </a:p>
        </p:txBody>
      </p:sp>
      <p:sp>
        <p:nvSpPr>
          <p:cNvPr id="25602" name="Rectangle 2"/>
          <p:cNvSpPr>
            <a:spLocks noGrp="1"/>
          </p:cNvSpPr>
          <p:nvPr>
            <p:ph type="title" idx="4294967295"/>
          </p:nvPr>
        </p:nvSpPr>
        <p:spPr>
          <a:xfrm>
            <a:off x="395288" y="620713"/>
            <a:ext cx="8229600" cy="863600"/>
          </a:xfrm>
        </p:spPr>
        <p:txBody>
          <a:bodyPr/>
          <a:lstStyle/>
          <a:p>
            <a:pPr eaLnBrk="1" hangingPunct="1"/>
            <a:r>
              <a:rPr lang="de-DE"/>
              <a:t>engineerING card: Front</a:t>
            </a:r>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Text Box 6"/>
          <p:cNvSpPr txBox="1">
            <a:spLocks/>
          </p:cNvSpPr>
          <p:nvPr/>
        </p:nvSpPr>
        <p:spPr bwMode="auto">
          <a:xfrm>
            <a:off x="663575" y="1639888"/>
            <a:ext cx="8229600" cy="4525962"/>
          </a:xfrm>
          <a:prstGeom prst="rect">
            <a:avLst/>
          </a:prstGeom>
          <a:noFill/>
          <a:ln w="9525">
            <a:noFill/>
            <a:miter lim="800000"/>
            <a:headEnd/>
            <a:tailEnd/>
          </a:ln>
        </p:spPr>
        <p:txBody>
          <a:bodyPr/>
          <a:lstStyle/>
          <a:p>
            <a:pPr marL="457200" indent="-457200" eaLnBrk="0" fontAlgn="base" hangingPunct="0">
              <a:spcBef>
                <a:spcPts val="300"/>
              </a:spcBef>
              <a:spcAft>
                <a:spcPts val="600"/>
              </a:spcAft>
              <a:buFontTx/>
              <a:buAutoNum type="arabicPlain"/>
            </a:pPr>
            <a:r>
              <a:rPr lang="en-GB" sz="2000">
                <a:latin typeface="Trebuchet MS"/>
              </a:rPr>
              <a:t>Given Name</a:t>
            </a:r>
          </a:p>
          <a:p>
            <a:pPr marL="457200" indent="-457200" eaLnBrk="0" fontAlgn="base" hangingPunct="0">
              <a:spcBef>
                <a:spcPts val="300"/>
              </a:spcBef>
              <a:spcAft>
                <a:spcPts val="600"/>
              </a:spcAft>
              <a:buFontTx/>
              <a:buAutoNum type="arabicPlain"/>
            </a:pPr>
            <a:r>
              <a:rPr lang="en-GB" sz="2000">
                <a:latin typeface="Trebuchet MS"/>
              </a:rPr>
              <a:t>Surname</a:t>
            </a:r>
          </a:p>
          <a:p>
            <a:pPr marL="457200" indent="-457200" eaLnBrk="0" fontAlgn="base" hangingPunct="0">
              <a:spcBef>
                <a:spcPts val="300"/>
              </a:spcBef>
              <a:spcAft>
                <a:spcPts val="600"/>
              </a:spcAft>
              <a:buFontTx/>
              <a:buAutoNum type="arabicPlain" startAt="3"/>
            </a:pPr>
            <a:r>
              <a:rPr lang="en-GB" sz="2000">
                <a:latin typeface="Trebuchet MS"/>
              </a:rPr>
              <a:t>Date and Place of Birth</a:t>
            </a:r>
          </a:p>
          <a:p>
            <a:pPr marL="457200" indent="-457200" eaLnBrk="0" fontAlgn="base" hangingPunct="0">
              <a:spcBef>
                <a:spcPts val="300"/>
              </a:spcBef>
              <a:spcAft>
                <a:spcPts val="600"/>
              </a:spcAft>
            </a:pPr>
            <a:r>
              <a:rPr lang="en-GB" sz="2000">
                <a:latin typeface="Trebuchet MS"/>
              </a:rPr>
              <a:t>4a  Date of Issue</a:t>
            </a:r>
          </a:p>
          <a:p>
            <a:pPr marL="457200" indent="-457200" eaLnBrk="0" fontAlgn="base" hangingPunct="0">
              <a:spcBef>
                <a:spcPts val="300"/>
              </a:spcBef>
              <a:spcAft>
                <a:spcPts val="600"/>
              </a:spcAft>
            </a:pPr>
            <a:r>
              <a:rPr lang="en-GB" sz="2000">
                <a:latin typeface="Trebuchet MS"/>
              </a:rPr>
              <a:t>4b	 Date of Expiry</a:t>
            </a:r>
          </a:p>
          <a:p>
            <a:pPr marL="457200" indent="-457200" eaLnBrk="0" fontAlgn="base" hangingPunct="0">
              <a:spcBef>
                <a:spcPts val="300"/>
              </a:spcBef>
              <a:spcAft>
                <a:spcPts val="600"/>
              </a:spcAft>
              <a:buFontTx/>
              <a:buAutoNum type="arabicPlain" startAt="5"/>
            </a:pPr>
            <a:r>
              <a:rPr lang="en-GB" sz="2000">
                <a:latin typeface="Trebuchet MS"/>
              </a:rPr>
              <a:t>Member of Association/</a:t>
            </a:r>
            <a:br>
              <a:rPr lang="en-GB" sz="2000">
                <a:latin typeface="Trebuchet MS"/>
              </a:rPr>
            </a:br>
            <a:r>
              <a:rPr lang="en-GB" sz="2000">
                <a:latin typeface="Trebuchet MS"/>
              </a:rPr>
              <a:t>Organisation</a:t>
            </a:r>
          </a:p>
          <a:p>
            <a:pPr marL="457200" indent="-457200" eaLnBrk="0" fontAlgn="base" hangingPunct="0">
              <a:spcBef>
                <a:spcPts val="300"/>
              </a:spcBef>
              <a:spcAft>
                <a:spcPts val="600"/>
              </a:spcAft>
              <a:buFontTx/>
              <a:buAutoNum type="arabicPlain" startAt="5"/>
            </a:pPr>
            <a:r>
              <a:rPr lang="en-GB" sz="2000">
                <a:latin typeface="Trebuchet MS"/>
              </a:rPr>
              <a:t>ID Number</a:t>
            </a:r>
          </a:p>
          <a:p>
            <a:pPr marL="457200" indent="-457200" eaLnBrk="0" fontAlgn="base" hangingPunct="0">
              <a:spcBef>
                <a:spcPts val="300"/>
              </a:spcBef>
              <a:spcAft>
                <a:spcPts val="600"/>
              </a:spcAft>
              <a:buFontTx/>
              <a:buAutoNum type="arabicPlain" startAt="7"/>
            </a:pPr>
            <a:r>
              <a:rPr lang="en-GB" sz="2000">
                <a:latin typeface="Trebuchet MS"/>
              </a:rPr>
              <a:t>Signature</a:t>
            </a:r>
          </a:p>
          <a:p>
            <a:pPr marL="457200" indent="-457200" eaLnBrk="0" fontAlgn="base" hangingPunct="0">
              <a:spcBef>
                <a:spcPts val="300"/>
              </a:spcBef>
              <a:spcAft>
                <a:spcPts val="600"/>
              </a:spcAft>
              <a:buFontTx/>
              <a:buAutoNum type="arabicPlain" startAt="7"/>
            </a:pPr>
            <a:r>
              <a:rPr lang="en-GB" sz="2000">
                <a:latin typeface="Trebuchet MS"/>
              </a:rPr>
              <a:t>Key for qualifications		</a:t>
            </a:r>
          </a:p>
        </p:txBody>
      </p:sp>
      <p:pic>
        <p:nvPicPr>
          <p:cNvPr id="25607" name="Grafik 8" descr="Image2.jpg"/>
          <p:cNvPicPr>
            <a:picLocks noChangeAspect="1"/>
          </p:cNvPicPr>
          <p:nvPr/>
        </p:nvPicPr>
        <p:blipFill>
          <a:blip r:embed="rId2" cstate="print"/>
          <a:srcRect/>
          <a:stretch>
            <a:fillRect/>
          </a:stretch>
        </p:blipFill>
        <p:spPr bwMode="auto">
          <a:xfrm>
            <a:off x="4319588" y="2349500"/>
            <a:ext cx="4068762" cy="2565400"/>
          </a:xfrm>
          <a:prstGeom prst="rect">
            <a:avLst/>
          </a:prstGeom>
          <a:noFill/>
        </p:spPr>
      </p:pic>
      <p:sp>
        <p:nvSpPr>
          <p:cNvPr id="11" name="Slide Number Placeholder 10"/>
          <p:cNvSpPr>
            <a:spLocks noGrp="1"/>
          </p:cNvSpPr>
          <p:nvPr>
            <p:ph type="sldNum" sz="quarter" idx="12"/>
          </p:nvPr>
        </p:nvSpPr>
        <p:spPr/>
        <p:txBody>
          <a:bodyPr/>
          <a:lstStyle/>
          <a:p>
            <a:pPr>
              <a:defRPr/>
            </a:pPr>
            <a:fld id="{933F5CA7-1E1D-432E-9B8D-3746F2E5F873}" type="slidenum">
              <a:rPr lang="de-DE" smtClean="0"/>
              <a:pPr>
                <a:defRPr/>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ußzeilenplatzhalter 1"/>
          <p:cNvSpPr>
            <a:spLocks noGrp="1"/>
          </p:cNvSpPr>
          <p:nvPr>
            <p:ph type="ftr" sz="quarter" idx="10"/>
          </p:nvPr>
        </p:nvSpPr>
        <p:spPr/>
        <p:txBody>
          <a:bodyPr/>
          <a:lstStyle/>
          <a:p>
            <a:pPr>
              <a:defRPr/>
            </a:pPr>
            <a:r>
              <a:rPr lang="en-US"/>
              <a:t>Iring Wasser, ENAEE</a:t>
            </a:r>
            <a:endParaRPr lang="de-DE" dirty="0"/>
          </a:p>
        </p:txBody>
      </p:sp>
      <p:sp>
        <p:nvSpPr>
          <p:cNvPr id="16" name="Datumsplatzhalter 2"/>
          <p:cNvSpPr>
            <a:spLocks noGrp="1"/>
          </p:cNvSpPr>
          <p:nvPr>
            <p:ph type="dt" sz="half" idx="11"/>
          </p:nvPr>
        </p:nvSpPr>
        <p:spPr/>
        <p:txBody>
          <a:bodyPr/>
          <a:lstStyle/>
          <a:p>
            <a:pPr>
              <a:defRPr/>
            </a:pPr>
            <a:r>
              <a:rPr lang="fr-FR" smtClean="0"/>
              <a:t>6 November 2012</a:t>
            </a:r>
            <a:endParaRPr lang="de-DE"/>
          </a:p>
        </p:txBody>
      </p:sp>
      <p:sp>
        <p:nvSpPr>
          <p:cNvPr id="26626" name="Rectangle 2"/>
          <p:cNvSpPr>
            <a:spLocks noGrp="1"/>
          </p:cNvSpPr>
          <p:nvPr>
            <p:ph type="title" idx="4294967295"/>
          </p:nvPr>
        </p:nvSpPr>
        <p:spPr>
          <a:xfrm>
            <a:off x="395288" y="620713"/>
            <a:ext cx="8229600" cy="936625"/>
          </a:xfrm>
        </p:spPr>
        <p:txBody>
          <a:bodyPr/>
          <a:lstStyle/>
          <a:p>
            <a:pPr eaLnBrk="1" hangingPunct="1"/>
            <a:r>
              <a:rPr lang="de-DE"/>
              <a:t>engineerING card: Back</a:t>
            </a:r>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pic>
        <p:nvPicPr>
          <p:cNvPr id="8" name="Picture 2"/>
          <p:cNvPicPr>
            <a:picLocks noChangeArrowheads="1"/>
          </p:cNvPicPr>
          <p:nvPr/>
        </p:nvPicPr>
        <p:blipFill>
          <a:blip r:embed="rId2" cstate="print"/>
          <a:srcRect/>
          <a:stretch>
            <a:fillRect/>
          </a:stretch>
        </p:blipFill>
        <p:spPr bwMode="auto">
          <a:xfrm>
            <a:off x="251520" y="2082115"/>
            <a:ext cx="4352400" cy="2883600"/>
          </a:xfrm>
          <a:prstGeom prst="roundRect">
            <a:avLst>
              <a:gd name="adj" fmla="val 8594"/>
            </a:avLst>
          </a:prstGeom>
          <a:solidFill>
            <a:srgbClr val="B1B3B4"/>
          </a:solidFill>
          <a:ln>
            <a:noFill/>
          </a:ln>
        </p:spPr>
      </p:pic>
      <p:sp>
        <p:nvSpPr>
          <p:cNvPr id="9" name="Text Box 7"/>
          <p:cNvSpPr txBox="1">
            <a:spLocks/>
          </p:cNvSpPr>
          <p:nvPr/>
        </p:nvSpPr>
        <p:spPr bwMode="auto">
          <a:xfrm>
            <a:off x="6043613" y="1341438"/>
            <a:ext cx="2654300" cy="4525962"/>
          </a:xfrm>
          <a:prstGeom prst="rect">
            <a:avLst/>
          </a:prstGeom>
          <a:noFill/>
          <a:ln w="9525">
            <a:noFill/>
            <a:miter lim="800000"/>
            <a:headEnd/>
            <a:tailEnd/>
          </a:ln>
        </p:spPr>
        <p:txBody>
          <a:bodyPr/>
          <a:lstStyle/>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r>
              <a:rPr lang="en-GB" sz="2200">
                <a:latin typeface="Isonorm3098 LW20"/>
              </a:rPr>
              <a:t>Academic Studies</a:t>
            </a:r>
          </a:p>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r>
              <a:rPr lang="en-GB" sz="2200">
                <a:latin typeface="Trebuchet MS"/>
              </a:rPr>
              <a:t>	</a:t>
            </a:r>
          </a:p>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endParaRPr lang="en-GB" sz="2200">
              <a:latin typeface="Trebuchet MS"/>
            </a:endParaRPr>
          </a:p>
          <a:p>
            <a:pPr marL="365125" indent="-255588" eaLnBrk="0" fontAlgn="base" hangingPunct="0">
              <a:spcBef>
                <a:spcPts val="300"/>
              </a:spcBef>
              <a:spcAft>
                <a:spcPts val="600"/>
              </a:spcAft>
            </a:pPr>
            <a:endParaRPr lang="en-GB" sz="2200">
              <a:latin typeface="Trebuchet MS"/>
            </a:endParaRPr>
          </a:p>
        </p:txBody>
      </p:sp>
      <p:sp>
        <p:nvSpPr>
          <p:cNvPr id="10" name="AutoShape 8"/>
          <p:cNvSpPr/>
          <p:nvPr/>
        </p:nvSpPr>
        <p:spPr>
          <a:xfrm rot="10800000">
            <a:off x="4549775" y="3689350"/>
            <a:ext cx="1368425" cy="187325"/>
          </a:xfrm>
          <a:prstGeom prst="rightArrow">
            <a:avLst/>
          </a:prstGeom>
          <a:solidFill>
            <a:srgbClr val="B1B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p>
        </p:txBody>
      </p:sp>
      <p:sp>
        <p:nvSpPr>
          <p:cNvPr id="11" name="AutoShape 9"/>
          <p:cNvSpPr/>
          <p:nvPr/>
        </p:nvSpPr>
        <p:spPr>
          <a:xfrm rot="10800000">
            <a:off x="4549775" y="3005138"/>
            <a:ext cx="1368425" cy="187325"/>
          </a:xfrm>
          <a:prstGeom prst="rightArrow">
            <a:avLst/>
          </a:prstGeom>
          <a:solidFill>
            <a:srgbClr val="B1B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p>
        </p:txBody>
      </p:sp>
      <p:sp>
        <p:nvSpPr>
          <p:cNvPr id="12" name="AutoShape 10"/>
          <p:cNvSpPr/>
          <p:nvPr/>
        </p:nvSpPr>
        <p:spPr>
          <a:xfrm rot="10800000">
            <a:off x="4538663" y="2338388"/>
            <a:ext cx="1368425" cy="185737"/>
          </a:xfrm>
          <a:prstGeom prst="rightArrow">
            <a:avLst/>
          </a:prstGeom>
          <a:solidFill>
            <a:srgbClr val="B1B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p>
        </p:txBody>
      </p:sp>
      <p:sp>
        <p:nvSpPr>
          <p:cNvPr id="13" name="Rectangle 11"/>
          <p:cNvSpPr/>
          <p:nvPr/>
        </p:nvSpPr>
        <p:spPr>
          <a:xfrm>
            <a:off x="1219200" y="5302250"/>
            <a:ext cx="4330700"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GB" sz="2200">
                <a:solidFill>
                  <a:schemeClr val="tx1"/>
                </a:solidFill>
                <a:latin typeface="Isonorm3098 LW20"/>
              </a:rPr>
              <a:t>Legend of classification of the front of the card</a:t>
            </a:r>
          </a:p>
        </p:txBody>
      </p:sp>
      <p:sp>
        <p:nvSpPr>
          <p:cNvPr id="14" name="AutoShape 12"/>
          <p:cNvSpPr>
            <a:spLocks/>
          </p:cNvSpPr>
          <p:nvPr/>
        </p:nvSpPr>
        <p:spPr bwMode="auto">
          <a:xfrm flipH="1">
            <a:off x="550863" y="4930775"/>
            <a:ext cx="584200" cy="766763"/>
          </a:xfrm>
          <a:custGeom>
            <a:avLst/>
            <a:gdLst>
              <a:gd name="T0" fmla="*/ 438150 w 584200"/>
              <a:gd name="T1" fmla="*/ 0 h 766763"/>
              <a:gd name="T2" fmla="*/ 292100 w 584200"/>
              <a:gd name="T3" fmla="*/ 146050 h 766763"/>
              <a:gd name="T4" fmla="*/ 0 w 584200"/>
              <a:gd name="T5" fmla="*/ 693738 h 766763"/>
              <a:gd name="T6" fmla="*/ 255588 w 584200"/>
              <a:gd name="T7" fmla="*/ 766763 h 766763"/>
              <a:gd name="T8" fmla="*/ 511175 w 584200"/>
              <a:gd name="T9" fmla="*/ 456406 h 766763"/>
              <a:gd name="T10" fmla="*/ 584200 w 584200"/>
              <a:gd name="T11" fmla="*/ 146050 h 766763"/>
              <a:gd name="T12" fmla="*/ 17694720 60000 65536"/>
              <a:gd name="T13" fmla="*/ 11796480 60000 65536"/>
              <a:gd name="T14" fmla="*/ 11796480 60000 65536"/>
              <a:gd name="T15" fmla="*/ 5898240 60000 65536"/>
              <a:gd name="T16" fmla="*/ 0 60000 65536"/>
              <a:gd name="T17" fmla="*/ 0 60000 65536"/>
              <a:gd name="T18" fmla="*/ 0 w 584200"/>
              <a:gd name="T19" fmla="*/ 620713 h 766763"/>
              <a:gd name="T20" fmla="*/ 511175 w 584200"/>
              <a:gd name="T21" fmla="*/ 766763 h 766763"/>
            </a:gdLst>
            <a:ahLst/>
            <a:cxnLst>
              <a:cxn ang="T12">
                <a:pos x="T0" y="T1"/>
              </a:cxn>
              <a:cxn ang="T13">
                <a:pos x="T2" y="T3"/>
              </a:cxn>
              <a:cxn ang="T14">
                <a:pos x="T4" y="T5"/>
              </a:cxn>
              <a:cxn ang="T15">
                <a:pos x="T6" y="T7"/>
              </a:cxn>
              <a:cxn ang="T16">
                <a:pos x="T8" y="T9"/>
              </a:cxn>
              <a:cxn ang="T17">
                <a:pos x="T10" y="T11"/>
              </a:cxn>
            </a:cxnLst>
            <a:rect l="T18" t="T19" r="T20" b="T21"/>
            <a:pathLst>
              <a:path w="584200" h="766763">
                <a:moveTo>
                  <a:pt x="0" y="620713"/>
                </a:moveTo>
                <a:lnTo>
                  <a:pt x="365125" y="620713"/>
                </a:lnTo>
                <a:lnTo>
                  <a:pt x="365125" y="146050"/>
                </a:lnTo>
                <a:lnTo>
                  <a:pt x="292100" y="146050"/>
                </a:lnTo>
                <a:lnTo>
                  <a:pt x="438150" y="0"/>
                </a:lnTo>
                <a:lnTo>
                  <a:pt x="584200" y="146050"/>
                </a:lnTo>
                <a:lnTo>
                  <a:pt x="511175" y="146050"/>
                </a:lnTo>
                <a:lnTo>
                  <a:pt x="511175" y="766763"/>
                </a:lnTo>
                <a:lnTo>
                  <a:pt x="0" y="766763"/>
                </a:lnTo>
                <a:close/>
              </a:path>
            </a:pathLst>
          </a:custGeom>
          <a:solidFill>
            <a:srgbClr val="B1B3B4"/>
          </a:solidFill>
          <a:ln w="19050">
            <a:noFill/>
            <a:round/>
            <a:headEnd/>
            <a:tailEnd/>
          </a:ln>
        </p:spPr>
        <p:txBody>
          <a:bodyPr anchor="ctr"/>
          <a:lstStyle/>
          <a:p>
            <a:endParaRPr lang="de-DE"/>
          </a:p>
        </p:txBody>
      </p:sp>
      <p:sp>
        <p:nvSpPr>
          <p:cNvPr id="26637" name="Rectangle 13"/>
          <p:cNvSpPr>
            <a:spLocks noChangeArrowheads="1"/>
          </p:cNvSpPr>
          <p:nvPr/>
        </p:nvSpPr>
        <p:spPr bwMode="auto">
          <a:xfrm>
            <a:off x="6027738" y="3543300"/>
            <a:ext cx="2797175" cy="430213"/>
          </a:xfrm>
          <a:prstGeom prst="rect">
            <a:avLst/>
          </a:prstGeom>
          <a:noFill/>
          <a:ln w="9525">
            <a:noFill/>
            <a:miter lim="800000"/>
            <a:headEnd/>
            <a:tailEnd/>
          </a:ln>
        </p:spPr>
        <p:txBody>
          <a:bodyPr wrap="none">
            <a:spAutoFit/>
          </a:bodyPr>
          <a:lstStyle/>
          <a:p>
            <a:pPr fontAlgn="base">
              <a:spcBef>
                <a:spcPct val="0"/>
              </a:spcBef>
              <a:spcAft>
                <a:spcPct val="0"/>
              </a:spcAft>
            </a:pPr>
            <a:r>
              <a:rPr lang="en-GB" sz="2200">
                <a:latin typeface="Isonorm3098 LW20"/>
              </a:rPr>
              <a:t>Continuing Education</a:t>
            </a:r>
          </a:p>
        </p:txBody>
      </p:sp>
      <p:sp>
        <p:nvSpPr>
          <p:cNvPr id="26638" name="Rectangle 14"/>
          <p:cNvSpPr>
            <a:spLocks noChangeArrowheads="1"/>
          </p:cNvSpPr>
          <p:nvPr/>
        </p:nvSpPr>
        <p:spPr bwMode="auto">
          <a:xfrm>
            <a:off x="6010275" y="2876550"/>
            <a:ext cx="3198813" cy="427038"/>
          </a:xfrm>
          <a:prstGeom prst="rect">
            <a:avLst/>
          </a:prstGeom>
          <a:noFill/>
          <a:ln w="9525">
            <a:noFill/>
            <a:miter lim="800000"/>
            <a:headEnd/>
            <a:tailEnd/>
          </a:ln>
        </p:spPr>
        <p:txBody>
          <a:bodyPr wrap="none">
            <a:spAutoFit/>
          </a:bodyPr>
          <a:lstStyle/>
          <a:p>
            <a:pPr fontAlgn="base">
              <a:spcBef>
                <a:spcPct val="0"/>
              </a:spcBef>
              <a:spcAft>
                <a:spcPct val="0"/>
              </a:spcAft>
            </a:pPr>
            <a:r>
              <a:rPr lang="en-GB" sz="2200">
                <a:latin typeface="Isonorm3098 LW20"/>
              </a:rPr>
              <a:t>Professional Experience</a:t>
            </a:r>
          </a:p>
        </p:txBody>
      </p:sp>
      <p:sp>
        <p:nvSpPr>
          <p:cNvPr id="17" name="Slide Number Placeholder 16"/>
          <p:cNvSpPr>
            <a:spLocks noGrp="1"/>
          </p:cNvSpPr>
          <p:nvPr>
            <p:ph type="sldNum" sz="quarter" idx="12"/>
          </p:nvPr>
        </p:nvSpPr>
        <p:spPr/>
        <p:txBody>
          <a:bodyPr/>
          <a:lstStyle/>
          <a:p>
            <a:pPr>
              <a:defRPr/>
            </a:pPr>
            <a:fld id="{933F5CA7-1E1D-432E-9B8D-3746F2E5F873}" type="slidenum">
              <a:rPr lang="de-DE" smtClean="0"/>
              <a:pPr>
                <a:defRPr/>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ußzeilenplatzhalter 1"/>
          <p:cNvSpPr>
            <a:spLocks noGrp="1"/>
          </p:cNvSpPr>
          <p:nvPr>
            <p:ph type="ftr" sz="quarter" idx="10"/>
          </p:nvPr>
        </p:nvSpPr>
        <p:spPr/>
        <p:txBody>
          <a:bodyPr/>
          <a:lstStyle/>
          <a:p>
            <a:pPr>
              <a:defRPr/>
            </a:pPr>
            <a:r>
              <a:rPr lang="en-US"/>
              <a:t>Iring Wasser, ENAEE</a:t>
            </a:r>
            <a:endParaRPr lang="de-DE" dirty="0"/>
          </a:p>
        </p:txBody>
      </p:sp>
      <p:sp>
        <p:nvSpPr>
          <p:cNvPr id="16" name="Datumsplatzhalter 2"/>
          <p:cNvSpPr>
            <a:spLocks noGrp="1"/>
          </p:cNvSpPr>
          <p:nvPr>
            <p:ph type="dt" sz="half" idx="11"/>
          </p:nvPr>
        </p:nvSpPr>
        <p:spPr/>
        <p:txBody>
          <a:bodyPr/>
          <a:lstStyle/>
          <a:p>
            <a:pPr>
              <a:defRPr/>
            </a:pPr>
            <a:r>
              <a:rPr lang="fr-FR" smtClean="0"/>
              <a:t>6 November 2012</a:t>
            </a:r>
            <a:endParaRPr lang="de-DE"/>
          </a:p>
        </p:txBody>
      </p:sp>
      <p:sp>
        <p:nvSpPr>
          <p:cNvPr id="27650" name="Rectangle 2"/>
          <p:cNvSpPr>
            <a:spLocks noChangeArrowheads="1"/>
          </p:cNvSpPr>
          <p:nvPr/>
        </p:nvSpPr>
        <p:spPr bwMode="auto">
          <a:xfrm>
            <a:off x="6335713" y="5300663"/>
            <a:ext cx="2808287" cy="155733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de-DE">
              <a:latin typeface="Arial" charset="0"/>
            </a:endParaRPr>
          </a:p>
        </p:txBody>
      </p:sp>
      <p:sp>
        <p:nvSpPr>
          <p:cNvPr id="27651" name="Rectangle 3"/>
          <p:cNvSpPr>
            <a:spLocks noGrp="1"/>
          </p:cNvSpPr>
          <p:nvPr>
            <p:ph type="title" idx="4294967295"/>
          </p:nvPr>
        </p:nvSpPr>
        <p:spPr>
          <a:xfrm>
            <a:off x="395288" y="620713"/>
            <a:ext cx="8229600" cy="863600"/>
          </a:xfrm>
        </p:spPr>
        <p:txBody>
          <a:bodyPr/>
          <a:lstStyle/>
          <a:p>
            <a:pPr eaLnBrk="1" hangingPunct="1"/>
            <a:r>
              <a:rPr lang="en-US" sz="2400"/>
              <a:t>The Register Data Sheet Features all Important Details</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pic>
        <p:nvPicPr>
          <p:cNvPr id="27655" name="Picture 15"/>
          <p:cNvPicPr>
            <a:picLocks noChangeAspect="1" noChangeArrowheads="1"/>
          </p:cNvPicPr>
          <p:nvPr/>
        </p:nvPicPr>
        <p:blipFill>
          <a:blip r:embed="rId2" cstate="print"/>
          <a:srcRect/>
          <a:stretch>
            <a:fillRect/>
          </a:stretch>
        </p:blipFill>
        <p:spPr bwMode="auto">
          <a:xfrm>
            <a:off x="503238" y="1627188"/>
            <a:ext cx="3240087" cy="4587875"/>
          </a:xfrm>
          <a:prstGeom prst="rect">
            <a:avLst/>
          </a:prstGeom>
          <a:noFill/>
        </p:spPr>
      </p:pic>
      <p:pic>
        <p:nvPicPr>
          <p:cNvPr id="27656" name="Picture 4" descr="VDI-Registerauszug_dt_engl_19031_Seite_2"/>
          <p:cNvPicPr>
            <a:picLocks noChangeAspect="1" noChangeArrowheads="1"/>
          </p:cNvPicPr>
          <p:nvPr/>
        </p:nvPicPr>
        <p:blipFill>
          <a:blip r:embed="rId3" cstate="print"/>
          <a:srcRect/>
          <a:stretch>
            <a:fillRect/>
          </a:stretch>
        </p:blipFill>
        <p:spPr bwMode="auto">
          <a:xfrm>
            <a:off x="5016500" y="1603375"/>
            <a:ext cx="3279775" cy="4637088"/>
          </a:xfrm>
          <a:prstGeom prst="rect">
            <a:avLst/>
          </a:prstGeom>
          <a:noFill/>
        </p:spPr>
      </p:pic>
      <p:sp>
        <p:nvSpPr>
          <p:cNvPr id="11" name="Rectangle 9"/>
          <p:cNvSpPr/>
          <p:nvPr/>
        </p:nvSpPr>
        <p:spPr>
          <a:xfrm>
            <a:off x="7062788" y="2114550"/>
            <a:ext cx="2081212" cy="365125"/>
          </a:xfrm>
          <a:prstGeom prst="rect">
            <a:avLst/>
          </a:prstGeom>
          <a:solidFill>
            <a:srgbClr val="64B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a:solidFill>
                  <a:schemeClr val="tx1"/>
                </a:solidFill>
                <a:latin typeface="Isonorm3098 LW20" pitchFamily="2" charset="0"/>
                <a:cs typeface="Arial" charset="0"/>
              </a:rPr>
              <a:t>Academic Studies</a:t>
            </a:r>
          </a:p>
        </p:txBody>
      </p:sp>
      <p:sp>
        <p:nvSpPr>
          <p:cNvPr id="12" name="Rectangle 10"/>
          <p:cNvSpPr/>
          <p:nvPr/>
        </p:nvSpPr>
        <p:spPr>
          <a:xfrm>
            <a:off x="7062788" y="3392488"/>
            <a:ext cx="2081212" cy="576262"/>
          </a:xfrm>
          <a:prstGeom prst="rect">
            <a:avLst/>
          </a:prstGeom>
          <a:solidFill>
            <a:srgbClr val="64B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a:solidFill>
                  <a:schemeClr val="tx1"/>
                </a:solidFill>
                <a:latin typeface="Isonorm3098 LW20" pitchFamily="2" charset="0"/>
                <a:cs typeface="Arial" charset="0"/>
              </a:rPr>
              <a:t>Professional Experience</a:t>
            </a:r>
          </a:p>
        </p:txBody>
      </p:sp>
      <p:sp>
        <p:nvSpPr>
          <p:cNvPr id="13" name="Rectangle 11"/>
          <p:cNvSpPr/>
          <p:nvPr/>
        </p:nvSpPr>
        <p:spPr>
          <a:xfrm>
            <a:off x="7062788" y="4633913"/>
            <a:ext cx="2081212" cy="365125"/>
          </a:xfrm>
          <a:prstGeom prst="rect">
            <a:avLst/>
          </a:prstGeom>
          <a:solidFill>
            <a:srgbClr val="64B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dirty="0">
                <a:solidFill>
                  <a:schemeClr val="tx1"/>
                </a:solidFill>
                <a:latin typeface="Isonorm3098 LW20" pitchFamily="2" charset="0"/>
                <a:cs typeface="Arial" charset="0"/>
              </a:rPr>
              <a:t>Continuing Education</a:t>
            </a:r>
          </a:p>
        </p:txBody>
      </p:sp>
      <p:sp>
        <p:nvSpPr>
          <p:cNvPr id="14" name="Rectangle 12"/>
          <p:cNvSpPr/>
          <p:nvPr/>
        </p:nvSpPr>
        <p:spPr>
          <a:xfrm>
            <a:off x="-1588" y="5473700"/>
            <a:ext cx="2081213" cy="365125"/>
          </a:xfrm>
          <a:prstGeom prst="rect">
            <a:avLst/>
          </a:prstGeom>
          <a:solidFill>
            <a:srgbClr val="64B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a:solidFill>
                  <a:schemeClr val="tx1"/>
                </a:solidFill>
                <a:latin typeface="Isonorm3098 LW20" pitchFamily="2" charset="0"/>
                <a:cs typeface="Arial" charset="0"/>
              </a:rPr>
              <a:t>Personal Details </a:t>
            </a:r>
          </a:p>
        </p:txBody>
      </p:sp>
      <p:sp>
        <p:nvSpPr>
          <p:cNvPr id="17" name="Slide Number Placeholder 16"/>
          <p:cNvSpPr>
            <a:spLocks noGrp="1"/>
          </p:cNvSpPr>
          <p:nvPr>
            <p:ph type="sldNum" sz="quarter" idx="12"/>
          </p:nvPr>
        </p:nvSpPr>
        <p:spPr/>
        <p:txBody>
          <a:bodyPr/>
          <a:lstStyle/>
          <a:p>
            <a:pPr>
              <a:defRPr/>
            </a:pPr>
            <a:fld id="{933F5CA7-1E1D-432E-9B8D-3746F2E5F873}" type="slidenum">
              <a:rPr lang="de-DE" smtClean="0"/>
              <a:pPr>
                <a:defRPr/>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28674" name="Rectangle 2"/>
          <p:cNvSpPr>
            <a:spLocks noGrp="1"/>
          </p:cNvSpPr>
          <p:nvPr>
            <p:ph type="title" idx="4294967295"/>
          </p:nvPr>
        </p:nvSpPr>
        <p:spPr>
          <a:xfrm>
            <a:off x="395288" y="620713"/>
            <a:ext cx="8229600" cy="1439862"/>
          </a:xfrm>
        </p:spPr>
        <p:txBody>
          <a:bodyPr/>
          <a:lstStyle/>
          <a:p>
            <a:pPr eaLnBrk="1" hangingPunct="1"/>
            <a:r>
              <a:rPr lang="en-US" sz="2000" dirty="0"/>
              <a:t>Current </a:t>
            </a:r>
            <a:r>
              <a:rPr lang="en-US" sz="2000" dirty="0" smtClean="0"/>
              <a:t>Challenges for ENAEE as an organization</a:t>
            </a:r>
            <a:endParaRPr lang="en-US" sz="2000" dirty="0"/>
          </a:p>
        </p:txBody>
      </p:sp>
      <p:sp>
        <p:nvSpPr>
          <p:cNvPr id="28675" name="Rectangle 3"/>
          <p:cNvSpPr>
            <a:spLocks noGrp="1"/>
          </p:cNvSpPr>
          <p:nvPr>
            <p:ph idx="4294967295"/>
          </p:nvPr>
        </p:nvSpPr>
        <p:spPr>
          <a:xfrm>
            <a:off x="323850" y="1628800"/>
            <a:ext cx="8229600" cy="4680520"/>
          </a:xfrm>
        </p:spPr>
        <p:txBody>
          <a:bodyPr/>
          <a:lstStyle/>
          <a:p>
            <a:pPr eaLnBrk="1" hangingPunct="1">
              <a:buClrTx/>
            </a:pPr>
            <a:r>
              <a:rPr lang="en-US" sz="1800" dirty="0" smtClean="0"/>
              <a:t>ENAEE has been growing rapidly since the start of the European Standing Observatory for the Engineering Profession back in 2011. After more than 10 years of an organization it is time for critical self reflection and a </a:t>
            </a:r>
            <a:r>
              <a:rPr lang="en-US" sz="1800" dirty="0" err="1" smtClean="0"/>
              <a:t>Bestandsaufnahme</a:t>
            </a:r>
            <a:r>
              <a:rPr lang="en-US" sz="1800" dirty="0" smtClean="0"/>
              <a:t>. Is there a need for professionalization of management structures within ENAEE? </a:t>
            </a:r>
          </a:p>
          <a:p>
            <a:pPr eaLnBrk="1" hangingPunct="1">
              <a:buClrTx/>
            </a:pPr>
            <a:r>
              <a:rPr lang="en-US" sz="1800" dirty="0" smtClean="0"/>
              <a:t>We have a diverse membership. ENAEE is not just an assembly of accreditation agencies but has a wide array of stakeholders on board: How can we best arrive at synergies between ENAEE and its members?</a:t>
            </a:r>
            <a:endParaRPr lang="en-US" sz="1800" dirty="0"/>
          </a:p>
          <a:p>
            <a:pPr eaLnBrk="1" hangingPunct="1">
              <a:buClrTx/>
            </a:pPr>
            <a:r>
              <a:rPr lang="en-US" sz="1800" dirty="0"/>
              <a:t>The engagement of </a:t>
            </a:r>
            <a:r>
              <a:rPr lang="en-US" sz="1800" dirty="0" smtClean="0"/>
              <a:t>and interaction with employers/recognition </a:t>
            </a:r>
            <a:r>
              <a:rPr lang="en-US" sz="1800" dirty="0"/>
              <a:t>authorities/politics </a:t>
            </a:r>
            <a:r>
              <a:rPr lang="en-US" sz="1800" dirty="0" smtClean="0"/>
              <a:t>has </a:t>
            </a:r>
            <a:r>
              <a:rPr lang="en-US" sz="1800" dirty="0"/>
              <a:t>not reached a satisfactory </a:t>
            </a:r>
            <a:r>
              <a:rPr lang="en-US" sz="1800" dirty="0" smtClean="0"/>
              <a:t>level: how do we manage to become a partner for the employer side and how do we become more visible in the political arena? </a:t>
            </a:r>
          </a:p>
          <a:p>
            <a:pPr eaLnBrk="1" hangingPunct="1">
              <a:buClrTx/>
            </a:pPr>
            <a:r>
              <a:rPr lang="en-US" sz="1800" dirty="0" smtClean="0"/>
              <a:t>In terms of international networking, ENAEE and the International Engineering Alliance are among the most prominent networks – how do we manage to cooperate more closely for the benefit of global mobility? </a:t>
            </a:r>
            <a:endParaRPr lang="en-US" sz="1800" dirty="0"/>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5" name="Text Box 5"/>
          <p:cNvSpPr txBox="1">
            <a:spLocks noGrp="1"/>
          </p:cNvSpPr>
          <p:nvPr/>
        </p:nvSpPr>
        <p:spPr>
          <a:xfrm>
            <a:off x="7452320" y="5085184"/>
            <a:ext cx="2133600" cy="365125"/>
          </a:xfrm>
          <a:prstGeom prst="rect">
            <a:avLst/>
          </a:prstGeom>
          <a:noFill/>
        </p:spPr>
        <p:txBody>
          <a:bodyPr anchor="ctr"/>
          <a:lstStyle/>
          <a:p>
            <a:pPr algn="r" fontAlgn="base">
              <a:spcBef>
                <a:spcPct val="0"/>
              </a:spcBef>
              <a:spcAft>
                <a:spcPct val="0"/>
              </a:spcAft>
              <a:defRPr/>
            </a:pPr>
            <a:r>
              <a:rPr lang="de-DE" sz="1200">
                <a:solidFill>
                  <a:schemeClr val="tx1">
                    <a:tint val="75000"/>
                  </a:schemeClr>
                </a:solidFill>
                <a:latin typeface="Arial" charset="0"/>
              </a:rPr>
              <a:t>25</a:t>
            </a: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28674" name="Rectangle 2"/>
          <p:cNvSpPr>
            <a:spLocks noGrp="1"/>
          </p:cNvSpPr>
          <p:nvPr>
            <p:ph type="title" idx="4294967295"/>
          </p:nvPr>
        </p:nvSpPr>
        <p:spPr>
          <a:xfrm>
            <a:off x="395288" y="620713"/>
            <a:ext cx="8229600" cy="1439862"/>
          </a:xfrm>
        </p:spPr>
        <p:txBody>
          <a:bodyPr/>
          <a:lstStyle/>
          <a:p>
            <a:pPr eaLnBrk="1" hangingPunct="1"/>
            <a:r>
              <a:rPr lang="en-US" sz="2000" dirty="0"/>
              <a:t>Current </a:t>
            </a:r>
            <a:r>
              <a:rPr lang="en-US" sz="2000" dirty="0" smtClean="0"/>
              <a:t>Challenges for the “EUR-ACE” system as a tool to foster </a:t>
            </a:r>
            <a:r>
              <a:rPr lang="en-US" sz="2000" dirty="0"/>
              <a:t>academic and professional mobility and mutual acceptance of accreditation decisions</a:t>
            </a:r>
          </a:p>
        </p:txBody>
      </p:sp>
      <p:sp>
        <p:nvSpPr>
          <p:cNvPr id="28675" name="Rectangle 3"/>
          <p:cNvSpPr>
            <a:spLocks noGrp="1"/>
          </p:cNvSpPr>
          <p:nvPr>
            <p:ph idx="4294967295"/>
          </p:nvPr>
        </p:nvSpPr>
        <p:spPr>
          <a:xfrm>
            <a:off x="323850" y="1988840"/>
            <a:ext cx="8229600" cy="4176464"/>
          </a:xfrm>
        </p:spPr>
        <p:txBody>
          <a:bodyPr/>
          <a:lstStyle/>
          <a:p>
            <a:pPr eaLnBrk="1" hangingPunct="1">
              <a:buClrTx/>
            </a:pPr>
            <a:r>
              <a:rPr lang="en-US" sz="1800" dirty="0"/>
              <a:t>The </a:t>
            </a:r>
            <a:r>
              <a:rPr lang="en-US" sz="1800" dirty="0" smtClean="0"/>
              <a:t>time has come for a review of the EUR-ACE Learning Outcomes/ </a:t>
            </a:r>
            <a:r>
              <a:rPr lang="en-US" sz="1800" dirty="0"/>
              <a:t>(engineering) graduate </a:t>
            </a:r>
            <a:r>
              <a:rPr lang="en-US" sz="1800" dirty="0" smtClean="0"/>
              <a:t>attributes. In the international arena there is an ongoing competition of upgrading LO and qualification frameworks/raising the bar/: to which degree is this reflected in the real educational improvements in engineering programs? </a:t>
            </a:r>
          </a:p>
          <a:p>
            <a:pPr eaLnBrk="1" hangingPunct="1">
              <a:buClrTx/>
            </a:pPr>
            <a:r>
              <a:rPr lang="en-US" sz="1800" dirty="0" smtClean="0"/>
              <a:t>Thus </a:t>
            </a:r>
            <a:r>
              <a:rPr lang="en-US" sz="1800" dirty="0"/>
              <a:t>far, there is no system in place to measure learning outcomes reliably across national boundaries; whereas in the field of secondary school there are instruments like the PISA study, no such methods are in place in the field of </a:t>
            </a:r>
            <a:r>
              <a:rPr lang="en-US" sz="1800" dirty="0" smtClean="0"/>
              <a:t>HE – will AHELO provide new tools?  </a:t>
            </a:r>
            <a:endParaRPr lang="en-US" sz="1800" dirty="0"/>
          </a:p>
          <a:p>
            <a:pPr eaLnBrk="1" hangingPunct="1">
              <a:buClrTx/>
            </a:pPr>
            <a:r>
              <a:rPr lang="en-US" sz="1800" dirty="0"/>
              <a:t>In spite of all the rhetoric of Graduate Attributes /LO, many MRAs rely on input criteria or on procedural </a:t>
            </a:r>
            <a:r>
              <a:rPr lang="en-US" sz="1800" dirty="0" smtClean="0"/>
              <a:t>similarities – how do we arrive at MRAs which are worth the paper on which they are written? How do we define their added value? How can our activities become more relevant in terms of providing a real service to graduates and employers?  </a:t>
            </a:r>
            <a:endParaRPr lang="en-US" sz="1800" dirty="0"/>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31746" name="Rectangle 2"/>
          <p:cNvSpPr>
            <a:spLocks noGrp="1"/>
          </p:cNvSpPr>
          <p:nvPr>
            <p:ph type="title" idx="4294967295"/>
          </p:nvPr>
        </p:nvSpPr>
        <p:spPr/>
        <p:txBody>
          <a:bodyPr/>
          <a:lstStyle/>
          <a:p>
            <a:pPr eaLnBrk="1" hangingPunct="1"/>
            <a:r>
              <a:rPr lang="de-DE"/>
              <a:t>Contact</a:t>
            </a:r>
          </a:p>
        </p:txBody>
      </p:sp>
      <p:sp>
        <p:nvSpPr>
          <p:cNvPr id="31747" name="Rectangle 3"/>
          <p:cNvSpPr>
            <a:spLocks noGrp="1"/>
          </p:cNvSpPr>
          <p:nvPr>
            <p:ph idx="4294967295"/>
          </p:nvPr>
        </p:nvSpPr>
        <p:spPr>
          <a:xfrm>
            <a:off x="428625" y="1571625"/>
            <a:ext cx="8229600" cy="4233863"/>
          </a:xfrm>
        </p:spPr>
        <p:txBody>
          <a:bodyPr/>
          <a:lstStyle/>
          <a:p>
            <a:pPr eaLnBrk="1" hangingPunct="1">
              <a:buClrTx/>
              <a:buFont typeface="Georgia"/>
              <a:buNone/>
            </a:pPr>
            <a:r>
              <a:rPr lang="en-US" sz="2200" dirty="0"/>
              <a:t>Dr. Iring Wasser</a:t>
            </a:r>
          </a:p>
          <a:p>
            <a:pPr eaLnBrk="1" hangingPunct="1">
              <a:buClrTx/>
              <a:buFont typeface="Georgia"/>
              <a:buNone/>
            </a:pPr>
            <a:r>
              <a:rPr lang="en-US" sz="2200" dirty="0" smtClean="0"/>
              <a:t>President </a:t>
            </a:r>
            <a:r>
              <a:rPr lang="en-US" sz="2200" dirty="0"/>
              <a:t>ENAEE</a:t>
            </a:r>
          </a:p>
          <a:p>
            <a:pPr eaLnBrk="1" hangingPunct="1">
              <a:buClrTx/>
              <a:buFont typeface="Georgia"/>
              <a:buNone/>
            </a:pPr>
            <a:r>
              <a:rPr lang="en-US" sz="2200" dirty="0" smtClean="0"/>
              <a:t>Managing Director ENAEE</a:t>
            </a:r>
          </a:p>
          <a:p>
            <a:pPr eaLnBrk="1" hangingPunct="1">
              <a:buClrTx/>
              <a:buFont typeface="Georgia"/>
              <a:buNone/>
            </a:pPr>
            <a:r>
              <a:rPr lang="en-US" sz="2200" dirty="0" smtClean="0"/>
              <a:t>Mail</a:t>
            </a:r>
            <a:r>
              <a:rPr lang="en-US" sz="2200" dirty="0"/>
              <a:t>: gf@asiin.de</a:t>
            </a:r>
          </a:p>
          <a:p>
            <a:pPr eaLnBrk="1" hangingPunct="1">
              <a:buClrTx/>
              <a:buFont typeface="Georgia"/>
              <a:buNone/>
            </a:pPr>
            <a:r>
              <a:rPr lang="en-US" sz="2200" dirty="0"/>
              <a:t>Web: </a:t>
            </a:r>
            <a:r>
              <a:rPr lang="en-US" sz="2200" dirty="0" smtClean="0"/>
              <a:t>www. enaee.eu</a:t>
            </a:r>
            <a:endParaRPr lang="en-US" sz="2200" dirty="0"/>
          </a:p>
          <a:p>
            <a:pPr eaLnBrk="1" hangingPunct="1">
              <a:buClrTx/>
              <a:buFont typeface="Georgia"/>
              <a:buNone/>
            </a:pPr>
            <a:r>
              <a:rPr lang="en-US" sz="2200" dirty="0"/>
              <a:t>phone: +49 (0)211 / 900 977 -10</a:t>
            </a:r>
          </a:p>
        </p:txBody>
      </p:sp>
      <p:sp>
        <p:nvSpPr>
          <p:cNvPr id="4"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6"/>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Slide Number Placeholder 8"/>
          <p:cNvSpPr>
            <a:spLocks noGrp="1"/>
          </p:cNvSpPr>
          <p:nvPr>
            <p:ph type="sldNum" sz="quarter" idx="12"/>
          </p:nvPr>
        </p:nvSpPr>
        <p:spPr/>
        <p:txBody>
          <a:bodyPr/>
          <a:lstStyle/>
          <a:p>
            <a:pPr>
              <a:defRPr/>
            </a:pPr>
            <a:fld id="{933F5CA7-1E1D-432E-9B8D-3746F2E5F873}" type="slidenum">
              <a:rPr lang="de-DE" smtClean="0"/>
              <a:pPr>
                <a:defRPr/>
              </a:pPr>
              <a:t>25</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35"/>
          <p:cNvSpPr>
            <a:spLocks/>
          </p:cNvSpPr>
          <p:nvPr/>
        </p:nvSpPr>
        <p:spPr bwMode="auto">
          <a:xfrm rot="-5400000">
            <a:off x="5357813" y="4805138"/>
            <a:ext cx="1214438" cy="785813"/>
          </a:xfrm>
          <a:custGeom>
            <a:avLst/>
            <a:gdLst>
              <a:gd name="T0" fmla="*/ 821532 w 1214438"/>
              <a:gd name="T1" fmla="*/ 0 h 785813"/>
              <a:gd name="T2" fmla="*/ 0 w 1214438"/>
              <a:gd name="T3" fmla="*/ 392907 h 785813"/>
              <a:gd name="T4" fmla="*/ 821532 w 1214438"/>
              <a:gd name="T5" fmla="*/ 785813 h 785813"/>
              <a:gd name="T6" fmla="*/ 1214438 w 1214438"/>
              <a:gd name="T7" fmla="*/ 392907 h 785813"/>
              <a:gd name="T8" fmla="*/ 17694720 60000 65536"/>
              <a:gd name="T9" fmla="*/ 11796480 60000 65536"/>
              <a:gd name="T10" fmla="*/ 5898240 60000 65536"/>
              <a:gd name="T11" fmla="*/ 0 60000 65536"/>
              <a:gd name="T12" fmla="*/ 122783 w 1214438"/>
              <a:gd name="T13" fmla="*/ 196453 h 785813"/>
              <a:gd name="T14" fmla="*/ 1017985 w 1214438"/>
              <a:gd name="T15" fmla="*/ 589360 h 785813"/>
            </a:gdLst>
            <a:ahLst/>
            <a:cxnLst>
              <a:cxn ang="T8">
                <a:pos x="T0" y="T1"/>
              </a:cxn>
              <a:cxn ang="T9">
                <a:pos x="T2" y="T3"/>
              </a:cxn>
              <a:cxn ang="T10">
                <a:pos x="T4" y="T5"/>
              </a:cxn>
              <a:cxn ang="T11">
                <a:pos x="T6" y="T7"/>
              </a:cxn>
            </a:cxnLst>
            <a:rect l="T12" t="T13" r="T14" b="T15"/>
            <a:pathLst>
              <a:path w="1214438" h="785813">
                <a:moveTo>
                  <a:pt x="0" y="196453"/>
                </a:moveTo>
                <a:lnTo>
                  <a:pt x="24557" y="196453"/>
                </a:lnTo>
                <a:lnTo>
                  <a:pt x="24557" y="589360"/>
                </a:lnTo>
                <a:lnTo>
                  <a:pt x="0" y="589360"/>
                </a:lnTo>
                <a:close/>
                <a:moveTo>
                  <a:pt x="49113" y="196453"/>
                </a:moveTo>
                <a:lnTo>
                  <a:pt x="98227" y="196453"/>
                </a:lnTo>
                <a:lnTo>
                  <a:pt x="98227" y="589360"/>
                </a:lnTo>
                <a:lnTo>
                  <a:pt x="49113" y="589360"/>
                </a:lnTo>
                <a:close/>
                <a:moveTo>
                  <a:pt x="122783" y="196453"/>
                </a:moveTo>
                <a:lnTo>
                  <a:pt x="821532" y="196453"/>
                </a:lnTo>
                <a:lnTo>
                  <a:pt x="821532" y="0"/>
                </a:lnTo>
                <a:lnTo>
                  <a:pt x="1214438" y="392907"/>
                </a:lnTo>
                <a:lnTo>
                  <a:pt x="821532" y="785813"/>
                </a:lnTo>
                <a:lnTo>
                  <a:pt x="821532" y="589360"/>
                </a:lnTo>
                <a:lnTo>
                  <a:pt x="122783" y="589360"/>
                </a:lnTo>
                <a:close/>
              </a:path>
            </a:pathLst>
          </a:custGeom>
          <a:solidFill>
            <a:srgbClr val="FF0000">
              <a:alpha val="79999"/>
            </a:srgbClr>
          </a:solidFill>
          <a:ln w="19050">
            <a:solidFill>
              <a:srgbClr val="FF0000"/>
            </a:solidFill>
            <a:round/>
            <a:headEnd/>
            <a:tailEnd/>
          </a:ln>
        </p:spPr>
        <p:txBody>
          <a:bodyPr/>
          <a:lstStyle/>
          <a:p>
            <a:endParaRPr lang="de-DE"/>
          </a:p>
        </p:txBody>
      </p:sp>
      <p:sp>
        <p:nvSpPr>
          <p:cNvPr id="39" name="Fußzeilenplatzhalter 1"/>
          <p:cNvSpPr>
            <a:spLocks noGrp="1"/>
          </p:cNvSpPr>
          <p:nvPr>
            <p:ph type="ftr" sz="quarter" idx="10"/>
          </p:nvPr>
        </p:nvSpPr>
        <p:spPr/>
        <p:txBody>
          <a:bodyPr/>
          <a:lstStyle/>
          <a:p>
            <a:pPr>
              <a:defRPr/>
            </a:pPr>
            <a:r>
              <a:rPr lang="en-US"/>
              <a:t>Iring Wasser, ENAEE</a:t>
            </a:r>
            <a:endParaRPr lang="de-DE" dirty="0"/>
          </a:p>
        </p:txBody>
      </p:sp>
      <p:sp>
        <p:nvSpPr>
          <p:cNvPr id="40" name="Datumsplatzhalter 2"/>
          <p:cNvSpPr>
            <a:spLocks noGrp="1"/>
          </p:cNvSpPr>
          <p:nvPr>
            <p:ph type="dt" sz="half" idx="11"/>
          </p:nvPr>
        </p:nvSpPr>
        <p:spPr/>
        <p:txBody>
          <a:bodyPr/>
          <a:lstStyle/>
          <a:p>
            <a:pPr>
              <a:defRPr/>
            </a:pPr>
            <a:r>
              <a:rPr lang="fr-FR" smtClean="0"/>
              <a:t>6 November 2012</a:t>
            </a:r>
            <a:endParaRPr lang="de-DE"/>
          </a:p>
        </p:txBody>
      </p:sp>
      <p:sp>
        <p:nvSpPr>
          <p:cNvPr id="64516" name="Rectangle 4"/>
          <p:cNvSpPr>
            <a:spLocks noGrp="1"/>
          </p:cNvSpPr>
          <p:nvPr>
            <p:ph type="title" idx="4294967295"/>
          </p:nvPr>
        </p:nvSpPr>
        <p:spPr>
          <a:xfrm>
            <a:off x="323528" y="332656"/>
            <a:ext cx="8229600" cy="1066800"/>
          </a:xfrm>
        </p:spPr>
        <p:txBody>
          <a:bodyPr/>
          <a:lstStyle/>
          <a:p>
            <a:r>
              <a:rPr lang="de-DE" sz="2400" dirty="0"/>
              <a:t>Organisational </a:t>
            </a:r>
            <a:r>
              <a:rPr lang="de-DE" sz="2400" dirty="0" err="1"/>
              <a:t>Structure</a:t>
            </a:r>
            <a:r>
              <a:rPr lang="de-DE" sz="2400" dirty="0"/>
              <a:t> </a:t>
            </a:r>
            <a:r>
              <a:rPr lang="de-DE" sz="2400" dirty="0" err="1"/>
              <a:t>of</a:t>
            </a:r>
            <a:r>
              <a:rPr lang="de-DE" sz="2400" dirty="0"/>
              <a:t> ENAEE</a:t>
            </a:r>
          </a:p>
        </p:txBody>
      </p:sp>
      <p:sp>
        <p:nvSpPr>
          <p:cNvPr id="35" name="AutoShape 5"/>
          <p:cNvSpPr>
            <a:spLocks noChangeArrowheads="1"/>
          </p:cNvSpPr>
          <p:nvPr/>
        </p:nvSpPr>
        <p:spPr bwMode="auto">
          <a:xfrm>
            <a:off x="1619250" y="3141663"/>
            <a:ext cx="285750" cy="1071562"/>
          </a:xfrm>
          <a:prstGeom prst="downArrow">
            <a:avLst>
              <a:gd name="adj1" fmla="val 50000"/>
              <a:gd name="adj2" fmla="val 50000"/>
            </a:avLst>
          </a:prstGeom>
          <a:solidFill>
            <a:srgbClr val="3891A7">
              <a:alpha val="50195"/>
            </a:srgbClr>
          </a:solidFill>
          <a:ln w="19050">
            <a:solidFill>
              <a:srgbClr val="26697A"/>
            </a:solidFill>
            <a:miter lim="800000"/>
            <a:headEnd/>
            <a:tailEnd/>
          </a:ln>
        </p:spPr>
        <p:txBody>
          <a:bodyPr anchor="ctr"/>
          <a:lstStyle/>
          <a:p>
            <a:pPr algn="ctr" fontAlgn="base">
              <a:spcBef>
                <a:spcPct val="0"/>
              </a:spcBef>
              <a:spcAft>
                <a:spcPct val="0"/>
              </a:spcAft>
              <a:defRPr/>
            </a:pPr>
            <a:endParaRPr lang="de-DE">
              <a:solidFill>
                <a:schemeClr val="lt1"/>
              </a:solidFill>
            </a:endParaRPr>
          </a:p>
        </p:txBody>
      </p:sp>
      <p:sp>
        <p:nvSpPr>
          <p:cNvPr id="4" name="Text Box 6"/>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8"/>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7" name="Rectangle 9"/>
          <p:cNvSpPr>
            <a:spLocks noChangeArrowheads="1"/>
          </p:cNvSpPr>
          <p:nvPr/>
        </p:nvSpPr>
        <p:spPr bwMode="auto">
          <a:xfrm>
            <a:off x="395288" y="1412875"/>
            <a:ext cx="2305050" cy="1584325"/>
          </a:xfrm>
          <a:prstGeom prst="rect">
            <a:avLst/>
          </a:prstGeom>
          <a:solidFill>
            <a:srgbClr val="FFFF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600" b="1" dirty="0">
                <a:latin typeface="Arial" charset="0"/>
                <a:ea typeface="ＭＳ Ｐゴシック" pitchFamily="-109" charset="-128"/>
              </a:rPr>
              <a:t>General </a:t>
            </a:r>
            <a:r>
              <a:rPr lang="de-DE" sz="1600" b="1" dirty="0" err="1">
                <a:latin typeface="Arial" charset="0"/>
                <a:ea typeface="ＭＳ Ｐゴシック" pitchFamily="-109" charset="-128"/>
              </a:rPr>
              <a:t>Assembly</a:t>
            </a:r>
            <a:endParaRPr lang="de-DE" sz="1600" b="1" dirty="0">
              <a:latin typeface="Arial" charset="0"/>
              <a:ea typeface="ＭＳ Ｐゴシック" pitchFamily="-109" charset="-128"/>
            </a:endParaRPr>
          </a:p>
          <a:p>
            <a:pPr defTabSz="762000" fontAlgn="base">
              <a:spcBef>
                <a:spcPct val="0"/>
              </a:spcBef>
              <a:spcAft>
                <a:spcPct val="0"/>
              </a:spcAft>
              <a:defRPr/>
            </a:pPr>
            <a:r>
              <a:rPr lang="de-DE" sz="1600" dirty="0" smtClean="0">
                <a:latin typeface="Arial" charset="0"/>
                <a:ea typeface="ＭＳ Ｐゴシック" pitchFamily="-109" charset="-128"/>
              </a:rPr>
              <a:t>(20 </a:t>
            </a:r>
            <a:r>
              <a:rPr lang="de-DE" sz="1600" dirty="0" err="1" smtClean="0">
                <a:latin typeface="Arial" charset="0"/>
                <a:ea typeface="ＭＳ Ｐゴシック" pitchFamily="-109" charset="-128"/>
              </a:rPr>
              <a:t>members</a:t>
            </a:r>
            <a:r>
              <a:rPr lang="de-DE" sz="1600" dirty="0" smtClean="0">
                <a:latin typeface="Arial" charset="0"/>
                <a:ea typeface="ＭＳ Ｐゴシック" pitchFamily="-109" charset="-128"/>
              </a:rPr>
              <a:t> </a:t>
            </a:r>
            <a:r>
              <a:rPr lang="de-DE" sz="1600" dirty="0" err="1">
                <a:latin typeface="Arial" charset="0"/>
                <a:ea typeface="ＭＳ Ｐゴシック" pitchFamily="-109" charset="-128"/>
              </a:rPr>
              <a:t>organisations</a:t>
            </a:r>
            <a:r>
              <a:rPr lang="de-DE" sz="1600" dirty="0">
                <a:latin typeface="Arial" charset="0"/>
                <a:ea typeface="ＭＳ Ｐゴシック" pitchFamily="-109" charset="-128"/>
              </a:rPr>
              <a:t>)</a:t>
            </a:r>
          </a:p>
        </p:txBody>
      </p:sp>
      <p:sp>
        <p:nvSpPr>
          <p:cNvPr id="8" name="Rectangle 10"/>
          <p:cNvSpPr>
            <a:spLocks noChangeArrowheads="1"/>
          </p:cNvSpPr>
          <p:nvPr/>
        </p:nvSpPr>
        <p:spPr bwMode="auto">
          <a:xfrm>
            <a:off x="1" y="4357688"/>
            <a:ext cx="2699792" cy="1285875"/>
          </a:xfrm>
          <a:prstGeom prst="rect">
            <a:avLst/>
          </a:prstGeom>
          <a:solidFill>
            <a:srgbClr val="FFCC66"/>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600" b="1" dirty="0">
                <a:latin typeface="Arial" charset="0"/>
                <a:ea typeface="ＭＳ Ｐゴシック" pitchFamily="-109" charset="-128"/>
              </a:rPr>
              <a:t>Administrative Council</a:t>
            </a:r>
          </a:p>
          <a:p>
            <a:pPr defTabSz="762000" fontAlgn="base">
              <a:spcBef>
                <a:spcPct val="0"/>
              </a:spcBef>
              <a:spcAft>
                <a:spcPct val="0"/>
              </a:spcAft>
              <a:defRPr/>
            </a:pPr>
            <a:r>
              <a:rPr lang="de-DE" sz="1600" dirty="0" smtClean="0">
                <a:latin typeface="Arial" charset="0"/>
                <a:ea typeface="ＭＳ Ｐゴシック" pitchFamily="-109" charset="-128"/>
              </a:rPr>
              <a:t>(9 </a:t>
            </a:r>
            <a:r>
              <a:rPr lang="de-DE" sz="1600" dirty="0" err="1" smtClean="0">
                <a:latin typeface="Arial" charset="0"/>
                <a:ea typeface="ＭＳ Ｐゴシック" pitchFamily="-109" charset="-128"/>
              </a:rPr>
              <a:t>members</a:t>
            </a:r>
            <a:r>
              <a:rPr lang="de-DE" sz="1600" dirty="0">
                <a:latin typeface="Arial" charset="0"/>
                <a:ea typeface="ＭＳ Ｐゴシック" pitchFamily="-109" charset="-128"/>
              </a:rPr>
              <a:t>, incl</a:t>
            </a:r>
            <a:r>
              <a:rPr lang="de-DE" sz="1600" dirty="0" smtClean="0">
                <a:latin typeface="Arial" charset="0"/>
                <a:ea typeface="ＭＳ Ｐゴシック" pitchFamily="-109" charset="-128"/>
              </a:rPr>
              <a:t>. </a:t>
            </a:r>
            <a:endParaRPr lang="de-DE" sz="1600" dirty="0">
              <a:latin typeface="Arial" charset="0"/>
              <a:ea typeface="ＭＳ Ｐゴシック" pitchFamily="-109" charset="-128"/>
            </a:endParaRPr>
          </a:p>
          <a:p>
            <a:pPr defTabSz="762000" fontAlgn="base">
              <a:spcBef>
                <a:spcPct val="0"/>
              </a:spcBef>
              <a:spcAft>
                <a:spcPct val="0"/>
              </a:spcAft>
              <a:defRPr/>
            </a:pPr>
            <a:r>
              <a:rPr lang="de-DE" sz="1600" dirty="0">
                <a:latin typeface="Arial" charset="0"/>
                <a:ea typeface="ＭＳ Ｐゴシック" pitchFamily="-109" charset="-128"/>
              </a:rPr>
              <a:t>2 </a:t>
            </a:r>
            <a:r>
              <a:rPr lang="de-DE" sz="1600" dirty="0" err="1">
                <a:latin typeface="Arial" charset="0"/>
                <a:ea typeface="ＭＳ Ｐゴシック" pitchFamily="-109" charset="-128"/>
              </a:rPr>
              <a:t>Vice-Presidents</a:t>
            </a:r>
            <a:r>
              <a:rPr lang="de-DE" sz="1600" dirty="0">
                <a:latin typeface="Arial" charset="0"/>
                <a:ea typeface="ＭＳ Ｐゴシック" pitchFamily="-109" charset="-128"/>
              </a:rPr>
              <a:t>, </a:t>
            </a:r>
            <a:r>
              <a:rPr lang="de-DE" sz="1600" dirty="0" err="1" smtClean="0">
                <a:latin typeface="Arial" charset="0"/>
                <a:ea typeface="ＭＳ Ｐゴシック" pitchFamily="-109" charset="-128"/>
              </a:rPr>
              <a:t>Treasurer</a:t>
            </a:r>
            <a:r>
              <a:rPr lang="de-DE" sz="1600" dirty="0" smtClean="0">
                <a:latin typeface="Arial" charset="0"/>
                <a:ea typeface="ＭＳ Ｐゴシック" pitchFamily="-109" charset="-128"/>
              </a:rPr>
              <a:t> – </a:t>
            </a:r>
            <a:r>
              <a:rPr lang="de-DE" sz="1600" dirty="0" err="1" smtClean="0">
                <a:latin typeface="Arial" charset="0"/>
                <a:ea typeface="ＭＳ Ｐゴシック" pitchFamily="-109" charset="-128"/>
              </a:rPr>
              <a:t>President</a:t>
            </a:r>
            <a:r>
              <a:rPr lang="de-DE" sz="1600" dirty="0" smtClean="0">
                <a:latin typeface="Arial" charset="0"/>
                <a:ea typeface="ＭＳ Ｐゴシック" pitchFamily="-109" charset="-128"/>
              </a:rPr>
              <a:t>)</a:t>
            </a:r>
            <a:endParaRPr lang="de-DE" sz="1600" b="1" dirty="0">
              <a:latin typeface="Arial" charset="0"/>
              <a:ea typeface="ＭＳ Ｐゴシック" pitchFamily="-109" charset="-128"/>
            </a:endParaRPr>
          </a:p>
        </p:txBody>
      </p:sp>
      <p:sp>
        <p:nvSpPr>
          <p:cNvPr id="9" name="Rectangle 11"/>
          <p:cNvSpPr>
            <a:spLocks noChangeArrowheads="1"/>
          </p:cNvSpPr>
          <p:nvPr/>
        </p:nvSpPr>
        <p:spPr bwMode="auto">
          <a:xfrm>
            <a:off x="4143375" y="1928813"/>
            <a:ext cx="2357438" cy="857250"/>
          </a:xfrm>
          <a:prstGeom prst="rect">
            <a:avLst/>
          </a:prstGeom>
          <a:solidFill>
            <a:srgbClr val="FFCC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600" b="1" dirty="0">
                <a:latin typeface="Arial" charset="0"/>
                <a:ea typeface="ＭＳ Ｐゴシック" pitchFamily="-109" charset="-128"/>
              </a:rPr>
              <a:t>Label </a:t>
            </a:r>
            <a:r>
              <a:rPr lang="de-DE" sz="1600" b="1" dirty="0" err="1">
                <a:latin typeface="Arial" charset="0"/>
                <a:ea typeface="ＭＳ Ｐゴシック" pitchFamily="-109" charset="-128"/>
              </a:rPr>
              <a:t>Committee</a:t>
            </a:r>
            <a:endParaRPr lang="de-DE" sz="1600" b="1" dirty="0">
              <a:latin typeface="Arial" charset="0"/>
              <a:ea typeface="ＭＳ Ｐゴシック" pitchFamily="-109" charset="-128"/>
            </a:endParaRPr>
          </a:p>
          <a:p>
            <a:pPr defTabSz="762000" fontAlgn="base">
              <a:spcBef>
                <a:spcPct val="0"/>
              </a:spcBef>
              <a:spcAft>
                <a:spcPct val="0"/>
              </a:spcAft>
              <a:defRPr/>
            </a:pPr>
            <a:r>
              <a:rPr lang="de-DE" sz="1600" dirty="0" smtClean="0">
                <a:latin typeface="Arial" charset="0"/>
                <a:ea typeface="ＭＳ Ｐゴシック" pitchFamily="-109" charset="-128"/>
              </a:rPr>
              <a:t>( 9 </a:t>
            </a:r>
            <a:r>
              <a:rPr lang="de-DE" sz="1600" dirty="0" err="1" smtClean="0">
                <a:latin typeface="Arial" charset="0"/>
                <a:ea typeface="ＭＳ Ｐゴシック" pitchFamily="-109" charset="-128"/>
              </a:rPr>
              <a:t>Representatives</a:t>
            </a:r>
            <a:r>
              <a:rPr lang="de-DE" sz="1600" dirty="0" smtClean="0">
                <a:latin typeface="Arial" charset="0"/>
                <a:ea typeface="ＭＳ Ｐゴシック" pitchFamily="-109" charset="-128"/>
              </a:rPr>
              <a:t> </a:t>
            </a:r>
            <a:r>
              <a:rPr lang="de-DE" sz="1600" dirty="0" err="1">
                <a:latin typeface="Arial" charset="0"/>
                <a:ea typeface="ＭＳ Ｐゴシック" pitchFamily="-109" charset="-128"/>
              </a:rPr>
              <a:t>of</a:t>
            </a:r>
            <a:r>
              <a:rPr lang="de-DE" sz="1600" dirty="0">
                <a:latin typeface="Arial" charset="0"/>
                <a:ea typeface="ＭＳ Ｐゴシック" pitchFamily="-109" charset="-128"/>
              </a:rPr>
              <a:t> </a:t>
            </a:r>
            <a:r>
              <a:rPr lang="de-DE" sz="1600" dirty="0" err="1">
                <a:latin typeface="Arial" charset="0"/>
                <a:ea typeface="ＭＳ Ｐゴシック" pitchFamily="-109" charset="-128"/>
              </a:rPr>
              <a:t>authorized</a:t>
            </a:r>
            <a:r>
              <a:rPr lang="de-DE" sz="1600" dirty="0">
                <a:latin typeface="Arial" charset="0"/>
                <a:ea typeface="ＭＳ Ｐゴシック" pitchFamily="-109" charset="-128"/>
              </a:rPr>
              <a:t> </a:t>
            </a:r>
            <a:r>
              <a:rPr lang="de-DE" sz="1600" dirty="0" err="1">
                <a:latin typeface="Arial" charset="0"/>
                <a:ea typeface="ＭＳ Ｐゴシック" pitchFamily="-109" charset="-128"/>
              </a:rPr>
              <a:t>agencies</a:t>
            </a:r>
            <a:r>
              <a:rPr lang="de-DE" sz="1600" dirty="0">
                <a:latin typeface="Arial" charset="0"/>
                <a:ea typeface="ＭＳ Ｐゴシック" pitchFamily="-109" charset="-128"/>
              </a:rPr>
              <a:t>)</a:t>
            </a:r>
          </a:p>
        </p:txBody>
      </p:sp>
      <p:sp>
        <p:nvSpPr>
          <p:cNvPr id="10" name="Rectangle 12"/>
          <p:cNvSpPr>
            <a:spLocks noChangeArrowheads="1"/>
          </p:cNvSpPr>
          <p:nvPr/>
        </p:nvSpPr>
        <p:spPr bwMode="auto">
          <a:xfrm>
            <a:off x="8072438"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a:latin typeface="Arial" charset="0"/>
                <a:ea typeface="ＭＳ Ｐゴシック" pitchFamily="-109" charset="-128"/>
              </a:rPr>
              <a:t>ASIIN</a:t>
            </a:r>
          </a:p>
        </p:txBody>
      </p:sp>
      <p:cxnSp>
        <p:nvCxnSpPr>
          <p:cNvPr id="11" name="AutoShape 13"/>
          <p:cNvCxnSpPr>
            <a:cxnSpLocks noChangeShapeType="1"/>
          </p:cNvCxnSpPr>
          <p:nvPr/>
        </p:nvCxnSpPr>
        <p:spPr bwMode="auto">
          <a:xfrm rot="10800000">
            <a:off x="4932040" y="2564904"/>
            <a:ext cx="2749550" cy="1536700"/>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cxnSp>
        <p:nvCxnSpPr>
          <p:cNvPr id="12" name="AutoShape 14"/>
          <p:cNvCxnSpPr>
            <a:cxnSpLocks noChangeShapeType="1"/>
            <a:stCxn id="31" idx="1"/>
            <a:endCxn id="9" idx="2"/>
          </p:cNvCxnSpPr>
          <p:nvPr/>
        </p:nvCxnSpPr>
        <p:spPr bwMode="auto">
          <a:xfrm rot="10800000">
            <a:off x="5322888" y="2786063"/>
            <a:ext cx="2035175" cy="1536700"/>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cxnSp>
        <p:nvCxnSpPr>
          <p:cNvPr id="13" name="AutoShape 15"/>
          <p:cNvCxnSpPr>
            <a:cxnSpLocks noChangeShapeType="1"/>
            <a:stCxn id="30" idx="1"/>
            <a:endCxn id="9" idx="2"/>
          </p:cNvCxnSpPr>
          <p:nvPr/>
        </p:nvCxnSpPr>
        <p:spPr bwMode="auto">
          <a:xfrm rot="10800000">
            <a:off x="5322888" y="2786063"/>
            <a:ext cx="1320800" cy="1536700"/>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sp>
        <p:nvSpPr>
          <p:cNvPr id="18448" name="Text Box 16"/>
          <p:cNvSpPr txBox="1">
            <a:spLocks noChangeArrowheads="1"/>
          </p:cNvSpPr>
          <p:nvPr/>
        </p:nvSpPr>
        <p:spPr bwMode="auto">
          <a:xfrm>
            <a:off x="4000500" y="4572000"/>
            <a:ext cx="4243388" cy="954088"/>
          </a:xfrm>
          <a:prstGeom prst="rect">
            <a:avLst/>
          </a:prstGeom>
          <a:noFill/>
          <a:ln w="9525">
            <a:noFill/>
            <a:miter lim="800000"/>
            <a:headEnd/>
            <a:tailEnd/>
          </a:ln>
        </p:spPr>
        <p:txBody>
          <a:bodyPr>
            <a:spAutoFit/>
          </a:bodyPr>
          <a:lstStyle/>
          <a:p>
            <a:pPr fontAlgn="base">
              <a:spcBef>
                <a:spcPct val="0"/>
              </a:spcBef>
              <a:spcAft>
                <a:spcPct val="0"/>
              </a:spcAft>
              <a:defRPr/>
            </a:pPr>
            <a:r>
              <a:rPr lang="en-US" sz="1400" dirty="0">
                <a:solidFill>
                  <a:srgbClr val="0072C8"/>
                </a:solidFill>
                <a:latin typeface="Arial" charset="0"/>
              </a:rPr>
              <a:t>Carry out accreditation processes at national HEIs</a:t>
            </a:r>
          </a:p>
          <a:p>
            <a:pPr fontAlgn="base">
              <a:spcBef>
                <a:spcPct val="0"/>
              </a:spcBef>
              <a:spcAft>
                <a:spcPct val="0"/>
              </a:spcAft>
              <a:buFont typeface="Wingdings" pitchFamily="2" charset="2"/>
              <a:buChar char="à"/>
              <a:defRPr/>
            </a:pPr>
            <a:r>
              <a:rPr lang="en-US" sz="1400" dirty="0">
                <a:solidFill>
                  <a:srgbClr val="0072C8"/>
                </a:solidFill>
                <a:latin typeface="Arial" charset="0"/>
              </a:rPr>
              <a:t>Check if outcomes are fulfilled</a:t>
            </a:r>
          </a:p>
          <a:p>
            <a:pPr marL="173038" indent="-173038" fontAlgn="base">
              <a:spcBef>
                <a:spcPct val="0"/>
              </a:spcBef>
              <a:spcAft>
                <a:spcPct val="0"/>
              </a:spcAft>
              <a:buFont typeface="Wingdings" pitchFamily="2" charset="2"/>
              <a:buChar char="à"/>
              <a:defRPr/>
            </a:pPr>
            <a:r>
              <a:rPr lang="en-US" sz="1400" dirty="0">
                <a:solidFill>
                  <a:srgbClr val="0072C8"/>
                </a:solidFill>
                <a:latin typeface="Arial" charset="0"/>
              </a:rPr>
              <a:t>Award EUR-ACE label in </a:t>
            </a:r>
            <a:r>
              <a:rPr lang="en-US" sz="1400" b="1" dirty="0">
                <a:solidFill>
                  <a:srgbClr val="0072C8"/>
                </a:solidFill>
                <a:latin typeface="Arial" charset="0"/>
              </a:rPr>
              <a:t>addition</a:t>
            </a:r>
            <a:r>
              <a:rPr lang="en-US" sz="1400" dirty="0">
                <a:solidFill>
                  <a:srgbClr val="0072C8"/>
                </a:solidFill>
                <a:latin typeface="Arial" charset="0"/>
              </a:rPr>
              <a:t> to national accreditation</a:t>
            </a:r>
          </a:p>
        </p:txBody>
      </p:sp>
      <p:sp>
        <p:nvSpPr>
          <p:cNvPr id="18449" name="Textfeld 24"/>
          <p:cNvSpPr txBox="1">
            <a:spLocks noChangeArrowheads="1"/>
          </p:cNvSpPr>
          <p:nvPr/>
        </p:nvSpPr>
        <p:spPr bwMode="auto">
          <a:xfrm rot="-5400000">
            <a:off x="1316832" y="3469481"/>
            <a:ext cx="928688" cy="276225"/>
          </a:xfrm>
          <a:prstGeom prst="rect">
            <a:avLst/>
          </a:prstGeom>
          <a:noFill/>
          <a:ln w="9525">
            <a:noFill/>
            <a:miter lim="800000"/>
            <a:headEnd/>
            <a:tailEnd/>
          </a:ln>
        </p:spPr>
        <p:txBody>
          <a:bodyPr>
            <a:spAutoFit/>
          </a:bodyPr>
          <a:lstStyle/>
          <a:p>
            <a:pPr algn="ctr" fontAlgn="base">
              <a:spcBef>
                <a:spcPct val="0"/>
              </a:spcBef>
              <a:spcAft>
                <a:spcPct val="0"/>
              </a:spcAft>
              <a:defRPr/>
            </a:pPr>
            <a:r>
              <a:rPr lang="de-DE" sz="1200" dirty="0" err="1">
                <a:latin typeface="Arial" charset="0"/>
              </a:rPr>
              <a:t>elects</a:t>
            </a:r>
            <a:endParaRPr lang="de-DE" sz="1200" dirty="0">
              <a:latin typeface="Arial" charset="0"/>
            </a:endParaRPr>
          </a:p>
        </p:txBody>
      </p:sp>
      <p:sp>
        <p:nvSpPr>
          <p:cNvPr id="16" name="Rectangle 18"/>
          <p:cNvSpPr>
            <a:spLocks noChangeArrowheads="1"/>
          </p:cNvSpPr>
          <p:nvPr/>
        </p:nvSpPr>
        <p:spPr bwMode="auto">
          <a:xfrm>
            <a:off x="3786188"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dirty="0">
                <a:latin typeface="Arial" charset="0"/>
                <a:ea typeface="ＭＳ Ｐゴシック" pitchFamily="-109" charset="-128"/>
              </a:rPr>
              <a:t>EI</a:t>
            </a:r>
          </a:p>
        </p:txBody>
      </p:sp>
      <p:sp>
        <p:nvSpPr>
          <p:cNvPr id="17" name="Rectangle 19"/>
          <p:cNvSpPr>
            <a:spLocks noChangeArrowheads="1"/>
          </p:cNvSpPr>
          <p:nvPr/>
        </p:nvSpPr>
        <p:spPr bwMode="auto">
          <a:xfrm>
            <a:off x="4500563"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err="1">
                <a:latin typeface="Arial" charset="0"/>
                <a:ea typeface="ＭＳ Ｐゴシック" pitchFamily="-109" charset="-128"/>
              </a:rPr>
              <a:t>Müdek</a:t>
            </a:r>
            <a:endParaRPr lang="de-DE" sz="1200" dirty="0">
              <a:latin typeface="Arial" charset="0"/>
              <a:ea typeface="ＭＳ Ｐゴシック" pitchFamily="-109" charset="-128"/>
            </a:endParaRPr>
          </a:p>
        </p:txBody>
      </p:sp>
      <p:sp>
        <p:nvSpPr>
          <p:cNvPr id="18" name="Rectangle 20"/>
          <p:cNvSpPr>
            <a:spLocks noChangeArrowheads="1"/>
          </p:cNvSpPr>
          <p:nvPr/>
        </p:nvSpPr>
        <p:spPr bwMode="auto">
          <a:xfrm>
            <a:off x="5214938"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dirty="0">
                <a:latin typeface="Arial" charset="0"/>
                <a:ea typeface="ＭＳ Ｐゴシック" pitchFamily="-109" charset="-128"/>
              </a:rPr>
              <a:t>OE</a:t>
            </a:r>
          </a:p>
        </p:txBody>
      </p:sp>
      <p:sp>
        <p:nvSpPr>
          <p:cNvPr id="19" name="Rectangle 21"/>
          <p:cNvSpPr>
            <a:spLocks noChangeArrowheads="1"/>
          </p:cNvSpPr>
          <p:nvPr/>
        </p:nvSpPr>
        <p:spPr bwMode="auto">
          <a:xfrm>
            <a:off x="5929313"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a:latin typeface="Arial" charset="0"/>
                <a:ea typeface="ＭＳ Ｐゴシック" pitchFamily="-109" charset="-128"/>
              </a:rPr>
              <a:t>RAEE</a:t>
            </a:r>
          </a:p>
        </p:txBody>
      </p:sp>
      <p:cxnSp>
        <p:nvCxnSpPr>
          <p:cNvPr id="20" name="AutoShape 22"/>
          <p:cNvCxnSpPr>
            <a:cxnSpLocks noChangeShapeType="1"/>
            <a:stCxn id="16" idx="0"/>
            <a:endCxn id="9" idx="2"/>
          </p:cNvCxnSpPr>
          <p:nvPr/>
        </p:nvCxnSpPr>
        <p:spPr bwMode="auto">
          <a:xfrm rot="5400000" flipH="1" flipV="1">
            <a:off x="4036220" y="2856706"/>
            <a:ext cx="1357312" cy="1216025"/>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cxnSp>
        <p:nvCxnSpPr>
          <p:cNvPr id="21" name="AutoShape 23"/>
          <p:cNvCxnSpPr>
            <a:cxnSpLocks noChangeShapeType="1"/>
            <a:stCxn id="17" idx="0"/>
            <a:endCxn id="9" idx="2"/>
          </p:cNvCxnSpPr>
          <p:nvPr/>
        </p:nvCxnSpPr>
        <p:spPr bwMode="auto">
          <a:xfrm rot="5400000" flipH="1" flipV="1">
            <a:off x="4393407" y="3213894"/>
            <a:ext cx="1357312" cy="501650"/>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cxnSp>
        <p:nvCxnSpPr>
          <p:cNvPr id="22" name="AutoShape 24"/>
          <p:cNvCxnSpPr>
            <a:cxnSpLocks noChangeShapeType="1"/>
            <a:stCxn id="18" idx="0"/>
            <a:endCxn id="9" idx="2"/>
          </p:cNvCxnSpPr>
          <p:nvPr/>
        </p:nvCxnSpPr>
        <p:spPr bwMode="auto">
          <a:xfrm rot="16200000" flipV="1">
            <a:off x="4751388" y="3357563"/>
            <a:ext cx="1357312" cy="214312"/>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cxnSp>
        <p:nvCxnSpPr>
          <p:cNvPr id="24" name="AutoShape 26"/>
          <p:cNvCxnSpPr>
            <a:cxnSpLocks noChangeShapeType="1"/>
            <a:stCxn id="19" idx="0"/>
            <a:endCxn id="9" idx="2"/>
          </p:cNvCxnSpPr>
          <p:nvPr/>
        </p:nvCxnSpPr>
        <p:spPr bwMode="auto">
          <a:xfrm rot="16200000" flipV="1">
            <a:off x="5108576" y="3000375"/>
            <a:ext cx="1357312" cy="928687"/>
          </a:xfrm>
          <a:prstGeom prst="straightConnector1">
            <a:avLst/>
          </a:prstGeom>
          <a:noFill/>
          <a:ln w="12700">
            <a:solidFill>
              <a:schemeClr val="tx1"/>
            </a:solidFill>
            <a:round/>
            <a:headEnd/>
            <a:tailEnd type="arrow" w="med" len="med"/>
          </a:ln>
          <a:effectLst>
            <a:outerShdw dist="63500" dir="3187806" algn="ctr" rotWithShape="0">
              <a:srgbClr val="E7DEC9">
                <a:alpha val="50000"/>
              </a:srgbClr>
            </a:outerShdw>
          </a:effectLst>
        </p:spPr>
      </p:cxnSp>
      <p:sp>
        <p:nvSpPr>
          <p:cNvPr id="18459" name="Text Box 27"/>
          <p:cNvSpPr txBox="1">
            <a:spLocks noChangeArrowheads="1"/>
          </p:cNvSpPr>
          <p:nvPr/>
        </p:nvSpPr>
        <p:spPr bwMode="auto">
          <a:xfrm>
            <a:off x="6643688" y="2071688"/>
            <a:ext cx="1928812" cy="738664"/>
          </a:xfrm>
          <a:prstGeom prst="rect">
            <a:avLst/>
          </a:prstGeom>
          <a:noFill/>
          <a:ln w="9525">
            <a:noFill/>
            <a:miter lim="800000"/>
            <a:headEnd/>
            <a:tailEnd/>
          </a:ln>
        </p:spPr>
        <p:txBody>
          <a:bodyPr>
            <a:spAutoFit/>
          </a:bodyPr>
          <a:lstStyle/>
          <a:p>
            <a:pPr fontAlgn="base">
              <a:spcBef>
                <a:spcPct val="0"/>
              </a:spcBef>
              <a:spcAft>
                <a:spcPct val="0"/>
              </a:spcAft>
            </a:pPr>
            <a:r>
              <a:rPr lang="de-DE" sz="1400" dirty="0" err="1" smtClean="0">
                <a:solidFill>
                  <a:srgbClr val="0072C8"/>
                </a:solidFill>
                <a:latin typeface="Arial" charset="0"/>
              </a:rPr>
              <a:t>Organizes</a:t>
            </a:r>
            <a:r>
              <a:rPr lang="de-DE" sz="1400" dirty="0" smtClean="0">
                <a:solidFill>
                  <a:srgbClr val="0072C8"/>
                </a:solidFill>
                <a:latin typeface="Arial" charset="0"/>
              </a:rPr>
              <a:t> </a:t>
            </a:r>
            <a:r>
              <a:rPr lang="de-DE" sz="1400" dirty="0" err="1" smtClean="0">
                <a:solidFill>
                  <a:srgbClr val="0072C8"/>
                </a:solidFill>
                <a:latin typeface="Arial" charset="0"/>
              </a:rPr>
              <a:t>the</a:t>
            </a:r>
            <a:r>
              <a:rPr lang="de-DE" sz="1400" dirty="0" smtClean="0">
                <a:solidFill>
                  <a:srgbClr val="0072C8"/>
                </a:solidFill>
                <a:latin typeface="Arial" charset="0"/>
              </a:rPr>
              <a:t>  </a:t>
            </a:r>
            <a:r>
              <a:rPr lang="de-DE" sz="1400" dirty="0" err="1">
                <a:solidFill>
                  <a:srgbClr val="0072C8"/>
                </a:solidFill>
                <a:latin typeface="Arial" charset="0"/>
              </a:rPr>
              <a:t>authorization</a:t>
            </a:r>
            <a:r>
              <a:rPr lang="de-DE" sz="1400" dirty="0">
                <a:solidFill>
                  <a:srgbClr val="0072C8"/>
                </a:solidFill>
                <a:latin typeface="Arial" charset="0"/>
              </a:rPr>
              <a:t> </a:t>
            </a:r>
            <a:r>
              <a:rPr lang="de-DE" sz="1400" dirty="0" err="1" smtClean="0">
                <a:solidFill>
                  <a:srgbClr val="0072C8"/>
                </a:solidFill>
                <a:latin typeface="Arial" charset="0"/>
              </a:rPr>
              <a:t>procedures</a:t>
            </a:r>
            <a:r>
              <a:rPr lang="de-DE" sz="1400" dirty="0" smtClean="0">
                <a:solidFill>
                  <a:srgbClr val="0072C8"/>
                </a:solidFill>
                <a:latin typeface="Arial" charset="0"/>
              </a:rPr>
              <a:t> for QAA</a:t>
            </a:r>
            <a:endParaRPr lang="de-DE" sz="1400" dirty="0">
              <a:solidFill>
                <a:srgbClr val="0072C8"/>
              </a:solidFill>
              <a:latin typeface="Arial" charset="0"/>
            </a:endParaRPr>
          </a:p>
        </p:txBody>
      </p:sp>
      <p:sp>
        <p:nvSpPr>
          <p:cNvPr id="64540" name="Text Box 28"/>
          <p:cNvSpPr txBox="1">
            <a:spLocks noChangeArrowheads="1"/>
          </p:cNvSpPr>
          <p:nvPr/>
        </p:nvSpPr>
        <p:spPr bwMode="auto">
          <a:xfrm>
            <a:off x="714375" y="5643563"/>
            <a:ext cx="2500313" cy="738187"/>
          </a:xfrm>
          <a:prstGeom prst="rect">
            <a:avLst/>
          </a:prstGeom>
          <a:noFill/>
          <a:ln w="9525">
            <a:noFill/>
            <a:miter lim="800000"/>
            <a:headEnd/>
            <a:tailEnd/>
          </a:ln>
        </p:spPr>
        <p:txBody>
          <a:bodyPr>
            <a:spAutoFit/>
          </a:bodyPr>
          <a:lstStyle/>
          <a:p>
            <a:pPr fontAlgn="base">
              <a:spcBef>
                <a:spcPct val="0"/>
              </a:spcBef>
              <a:spcAft>
                <a:spcPct val="0"/>
              </a:spcAft>
            </a:pPr>
            <a:r>
              <a:rPr lang="de-DE" sz="1400">
                <a:solidFill>
                  <a:srgbClr val="0072C8"/>
                </a:solidFill>
                <a:latin typeface="Arial" charset="0"/>
              </a:rPr>
              <a:t>Policy-making body</a:t>
            </a:r>
          </a:p>
          <a:p>
            <a:pPr fontAlgn="base">
              <a:spcBef>
                <a:spcPct val="0"/>
              </a:spcBef>
              <a:spcAft>
                <a:spcPct val="0"/>
              </a:spcAft>
            </a:pPr>
            <a:r>
              <a:rPr lang="de-DE" sz="1400">
                <a:solidFill>
                  <a:srgbClr val="0072C8"/>
                </a:solidFill>
                <a:latin typeface="Arial" charset="0"/>
              </a:rPr>
              <a:t>Implementation and dissemination</a:t>
            </a:r>
          </a:p>
        </p:txBody>
      </p:sp>
      <p:sp>
        <p:nvSpPr>
          <p:cNvPr id="29" name="Rectangle 31"/>
          <p:cNvSpPr>
            <a:spLocks noChangeArrowheads="1"/>
          </p:cNvSpPr>
          <p:nvPr/>
        </p:nvSpPr>
        <p:spPr bwMode="auto">
          <a:xfrm>
            <a:off x="3995936" y="5857875"/>
            <a:ext cx="3357563" cy="500063"/>
          </a:xfrm>
          <a:prstGeom prst="rect">
            <a:avLst/>
          </a:prstGeom>
          <a:solidFill>
            <a:srgbClr val="0996FF"/>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en-US" sz="1600" b="1" dirty="0">
                <a:latin typeface="Arial" charset="0"/>
                <a:ea typeface="ＭＳ Ｐゴシック" pitchFamily="-109" charset="-128"/>
              </a:rPr>
              <a:t>Higher Education Institutions </a:t>
            </a:r>
          </a:p>
          <a:p>
            <a:pPr defTabSz="762000" fontAlgn="base">
              <a:spcBef>
                <a:spcPct val="0"/>
              </a:spcBef>
              <a:spcAft>
                <a:spcPct val="0"/>
              </a:spcAft>
              <a:defRPr/>
            </a:pPr>
            <a:r>
              <a:rPr lang="en-US" sz="1600" dirty="0">
                <a:latin typeface="Arial" charset="0"/>
                <a:ea typeface="ＭＳ Ｐゴシック" pitchFamily="-109" charset="-128"/>
              </a:rPr>
              <a:t>seeking the EUR-ACE label</a:t>
            </a:r>
          </a:p>
        </p:txBody>
      </p:sp>
      <p:sp>
        <p:nvSpPr>
          <p:cNvPr id="30" name="Rectangle 32"/>
          <p:cNvSpPr>
            <a:spLocks noChangeArrowheads="1"/>
          </p:cNvSpPr>
          <p:nvPr/>
        </p:nvSpPr>
        <p:spPr bwMode="auto">
          <a:xfrm>
            <a:off x="6643688"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err="1">
                <a:latin typeface="Arial" charset="0"/>
                <a:ea typeface="ＭＳ Ｐゴシック" pitchFamily="-109" charset="-128"/>
              </a:rPr>
              <a:t>EngC</a:t>
            </a:r>
            <a:endParaRPr lang="de-DE" sz="1200" dirty="0">
              <a:latin typeface="Arial" charset="0"/>
              <a:ea typeface="ＭＳ Ｐゴシック" pitchFamily="-109" charset="-128"/>
            </a:endParaRPr>
          </a:p>
        </p:txBody>
      </p:sp>
      <p:sp>
        <p:nvSpPr>
          <p:cNvPr id="31" name="Rectangle 33"/>
          <p:cNvSpPr>
            <a:spLocks noChangeArrowheads="1"/>
          </p:cNvSpPr>
          <p:nvPr/>
        </p:nvSpPr>
        <p:spPr bwMode="auto">
          <a:xfrm>
            <a:off x="7358063" y="4143375"/>
            <a:ext cx="642937" cy="35718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dirty="0">
                <a:latin typeface="Arial" charset="0"/>
                <a:ea typeface="ＭＳ Ｐゴシック" pitchFamily="-109" charset="-128"/>
              </a:rPr>
              <a:t>CTI</a:t>
            </a:r>
          </a:p>
        </p:txBody>
      </p:sp>
      <p:sp>
        <p:nvSpPr>
          <p:cNvPr id="38" name="Oval 34"/>
          <p:cNvSpPr/>
          <p:nvPr/>
        </p:nvSpPr>
        <p:spPr>
          <a:xfrm>
            <a:off x="3071813" y="3429000"/>
            <a:ext cx="6072187" cy="3429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p>
        </p:txBody>
      </p:sp>
      <p:sp>
        <p:nvSpPr>
          <p:cNvPr id="42" name="Rectangle 12"/>
          <p:cNvSpPr>
            <a:spLocks noChangeArrowheads="1"/>
          </p:cNvSpPr>
          <p:nvPr/>
        </p:nvSpPr>
        <p:spPr bwMode="auto">
          <a:xfrm>
            <a:off x="8152830" y="4653136"/>
            <a:ext cx="991170" cy="360039"/>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smtClean="0">
                <a:latin typeface="Arial" charset="0"/>
                <a:ea typeface="ＭＳ Ｐゴシック" pitchFamily="-109" charset="-128"/>
              </a:rPr>
              <a:t>QUACING</a:t>
            </a:r>
            <a:endParaRPr lang="de-DE" sz="1200" dirty="0">
              <a:latin typeface="Arial" charset="0"/>
              <a:ea typeface="ＭＳ Ｐゴシック" pitchFamily="-109" charset="-128"/>
            </a:endParaRPr>
          </a:p>
        </p:txBody>
      </p:sp>
      <p:sp>
        <p:nvSpPr>
          <p:cNvPr id="43" name="Rectangle 12"/>
          <p:cNvSpPr>
            <a:spLocks noChangeArrowheads="1"/>
          </p:cNvSpPr>
          <p:nvPr/>
        </p:nvSpPr>
        <p:spPr bwMode="auto">
          <a:xfrm>
            <a:off x="3131840" y="4581128"/>
            <a:ext cx="858961" cy="432048"/>
          </a:xfrm>
          <a:prstGeom prst="rect">
            <a:avLst/>
          </a:prstGeom>
          <a:solidFill>
            <a:srgbClr val="FFC000"/>
          </a:solidFill>
          <a:ln w="12700">
            <a:solidFill>
              <a:schemeClr val="tx1"/>
            </a:solidFill>
            <a:round/>
            <a:headEnd/>
            <a:tailEnd/>
          </a:ln>
          <a:effectLst>
            <a:outerShdw dist="63500" dir="3187806" algn="ctr" rotWithShape="0">
              <a:srgbClr val="E7DEC9">
                <a:alpha val="50000"/>
              </a:srgbClr>
            </a:outerShdw>
          </a:effectLst>
        </p:spPr>
        <p:txBody>
          <a:bodyPr lIns="92075" tIns="46037" rIns="92075" bIns="46037" anchor="ctr"/>
          <a:lstStyle/>
          <a:p>
            <a:pPr defTabSz="762000" fontAlgn="base">
              <a:spcBef>
                <a:spcPct val="0"/>
              </a:spcBef>
              <a:spcAft>
                <a:spcPct val="0"/>
              </a:spcAft>
              <a:defRPr/>
            </a:pPr>
            <a:r>
              <a:rPr lang="de-DE" sz="1200" dirty="0" smtClean="0">
                <a:latin typeface="Arial" charset="0"/>
                <a:ea typeface="ＭＳ Ｐゴシック" pitchFamily="-109" charset="-128"/>
              </a:rPr>
              <a:t>ARACIS</a:t>
            </a:r>
            <a:endParaRPr lang="de-DE" sz="1200" dirty="0">
              <a:latin typeface="Arial" charset="0"/>
              <a:ea typeface="ＭＳ Ｐゴシック" pitchFamily="-109" charset="-128"/>
            </a:endParaRPr>
          </a:p>
        </p:txBody>
      </p:sp>
      <p:sp>
        <p:nvSpPr>
          <p:cNvPr id="36" name="Pfeil nach rechts 35"/>
          <p:cNvSpPr/>
          <p:nvPr/>
        </p:nvSpPr>
        <p:spPr>
          <a:xfrm>
            <a:off x="2779913" y="4168902"/>
            <a:ext cx="789480" cy="197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err="1" smtClean="0">
                <a:effectLst>
                  <a:outerShdw blurRad="38100" dist="38100" dir="2700000" algn="tl">
                    <a:srgbClr val="000000">
                      <a:alpha val="43137"/>
                    </a:srgbClr>
                  </a:outerShdw>
                </a:effectLst>
              </a:rPr>
              <a:t>Authories</a:t>
            </a:r>
            <a:r>
              <a:rPr lang="de-DE" dirty="0" smtClean="0"/>
              <a:t> </a:t>
            </a:r>
            <a:endParaRPr lang="de-DE" dirty="0"/>
          </a:p>
        </p:txBody>
      </p:sp>
      <p:sp>
        <p:nvSpPr>
          <p:cNvPr id="37" name="Slide Number Placeholder 36"/>
          <p:cNvSpPr>
            <a:spLocks noGrp="1"/>
          </p:cNvSpPr>
          <p:nvPr>
            <p:ph type="sldNum" sz="quarter" idx="12"/>
          </p:nvPr>
        </p:nvSpPr>
        <p:spPr/>
        <p:txBody>
          <a:bodyPr/>
          <a:lstStyle/>
          <a:p>
            <a:pPr>
              <a:defRPr/>
            </a:pPr>
            <a:fld id="{933F5CA7-1E1D-432E-9B8D-3746F2E5F873}" type="slidenum">
              <a:rPr lang="de-DE" smtClean="0"/>
              <a:pPr>
                <a:defRPr/>
              </a:pPr>
              <a:t>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459"/>
                                        </p:tgtEl>
                                        <p:attrNameLst>
                                          <p:attrName>style.visibility</p:attrName>
                                        </p:attrNameLst>
                                      </p:cBhvr>
                                      <p:to>
                                        <p:strVal val="visible"/>
                                      </p:to>
                                    </p:set>
                                    <p:anim calcmode="lin" valueType="num">
                                      <p:cBhvr additive="base">
                                        <p:cTn id="11" dur="500" fill="hold"/>
                                        <p:tgtEl>
                                          <p:spTgt spid="18459"/>
                                        </p:tgtEl>
                                        <p:attrNameLst>
                                          <p:attrName>ppt_x</p:attrName>
                                        </p:attrNameLst>
                                      </p:cBhvr>
                                      <p:tavLst>
                                        <p:tav tm="0">
                                          <p:val>
                                            <p:strVal val="1+#ppt_w/2"/>
                                          </p:val>
                                        </p:tav>
                                        <p:tav tm="100000">
                                          <p:val>
                                            <p:strVal val="#ppt_x"/>
                                          </p:val>
                                        </p:tav>
                                      </p:tavLst>
                                    </p:anim>
                                    <p:anim calcmode="lin" valueType="num">
                                      <p:cBhvr additive="base">
                                        <p:cTn id="12" dur="500" fill="hold"/>
                                        <p:tgtEl>
                                          <p:spTgt spid="1845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1+#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8448"/>
                                        </p:tgtEl>
                                        <p:attrNameLst>
                                          <p:attrName>style.visibility</p:attrName>
                                        </p:attrNameLst>
                                      </p:cBhvr>
                                      <p:to>
                                        <p:strVal val="visible"/>
                                      </p:to>
                                    </p:set>
                                    <p:anim calcmode="lin" valueType="num">
                                      <p:cBhvr additive="base">
                                        <p:cTn id="73" dur="500" fill="hold"/>
                                        <p:tgtEl>
                                          <p:spTgt spid="18448"/>
                                        </p:tgtEl>
                                        <p:attrNameLst>
                                          <p:attrName>ppt_x</p:attrName>
                                        </p:attrNameLst>
                                      </p:cBhvr>
                                      <p:tavLst>
                                        <p:tav tm="0">
                                          <p:val>
                                            <p:strVal val="1+#ppt_w/2"/>
                                          </p:val>
                                        </p:tav>
                                        <p:tav tm="100000">
                                          <p:val>
                                            <p:strVal val="#ppt_x"/>
                                          </p:val>
                                        </p:tav>
                                      </p:tavLst>
                                    </p:anim>
                                    <p:anim calcmode="lin" valueType="num">
                                      <p:cBhvr additive="base">
                                        <p:cTn id="74" dur="500" fill="hold"/>
                                        <p:tgtEl>
                                          <p:spTgt spid="1844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par>
                                <p:cTn id="80" presetID="2" presetClass="entr" presetSubtype="4"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ppt_x"/>
                                          </p:val>
                                        </p:tav>
                                        <p:tav tm="100000">
                                          <p:val>
                                            <p:strVal val="#ppt_x"/>
                                          </p:val>
                                        </p:tav>
                                      </p:tavLst>
                                    </p:anim>
                                    <p:anim calcmode="lin" valueType="num">
                                      <p:cBhvr additive="base">
                                        <p:cTn id="83" dur="500" fill="hold"/>
                                        <p:tgtEl>
                                          <p:spTgt spid="4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1+#ppt_w/2"/>
                                          </p:val>
                                        </p:tav>
                                        <p:tav tm="100000">
                                          <p:val>
                                            <p:strVal val="#ppt_x"/>
                                          </p:val>
                                        </p:tav>
                                      </p:tavLst>
                                    </p:anim>
                                    <p:anim calcmode="lin" valueType="num">
                                      <p:cBhvr additive="base">
                                        <p:cTn id="91" dur="500" fill="hold"/>
                                        <p:tgtEl>
                                          <p:spTgt spid="42"/>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fill="hold"/>
                                        <p:tgtEl>
                                          <p:spTgt spid="43"/>
                                        </p:tgtEl>
                                        <p:attrNameLst>
                                          <p:attrName>ppt_x</p:attrName>
                                        </p:attrNameLst>
                                      </p:cBhvr>
                                      <p:tavLst>
                                        <p:tav tm="0">
                                          <p:val>
                                            <p:strVal val="1+#ppt_w/2"/>
                                          </p:val>
                                        </p:tav>
                                        <p:tav tm="100000">
                                          <p:val>
                                            <p:strVal val="#ppt_x"/>
                                          </p:val>
                                        </p:tav>
                                      </p:tavLst>
                                    </p:anim>
                                    <p:anim calcmode="lin" valueType="num">
                                      <p:cBhvr additive="base">
                                        <p:cTn id="95"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 grpId="0" animBg="1"/>
      <p:bldP spid="10" grpId="0" animBg="1"/>
      <p:bldP spid="18448" grpId="0"/>
      <p:bldP spid="16" grpId="0" animBg="1"/>
      <p:bldP spid="17" grpId="0" animBg="1"/>
      <p:bldP spid="18" grpId="0" animBg="1"/>
      <p:bldP spid="19" grpId="0" animBg="1"/>
      <p:bldP spid="18459" grpId="0"/>
      <p:bldP spid="29" grpId="0" animBg="1"/>
      <p:bldP spid="30" grpId="0" animBg="1"/>
      <p:bldP spid="31" grpId="0" animBg="1"/>
      <p:bldP spid="38"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14338" name="Rectangle 2"/>
          <p:cNvSpPr>
            <a:spLocks noGrp="1"/>
          </p:cNvSpPr>
          <p:nvPr>
            <p:ph type="title" idx="4294967295"/>
          </p:nvPr>
        </p:nvSpPr>
        <p:spPr/>
        <p:txBody>
          <a:bodyPr/>
          <a:lstStyle/>
          <a:p>
            <a:pPr eaLnBrk="1" hangingPunct="1"/>
            <a:r>
              <a:rPr lang="de-DE" sz="2400" dirty="0" smtClean="0"/>
              <a:t>The EUR-ACE </a:t>
            </a:r>
            <a:r>
              <a:rPr lang="de-DE" sz="2400" dirty="0" err="1" smtClean="0"/>
              <a:t>system</a:t>
            </a:r>
            <a:r>
              <a:rPr lang="de-DE" sz="2400" dirty="0" smtClean="0"/>
              <a:t> </a:t>
            </a:r>
            <a:r>
              <a:rPr lang="de-DE" sz="2400" dirty="0" err="1" smtClean="0"/>
              <a:t>is</a:t>
            </a:r>
            <a:r>
              <a:rPr lang="de-DE" sz="2400" dirty="0" smtClean="0"/>
              <a:t> </a:t>
            </a:r>
            <a:r>
              <a:rPr lang="de-DE" sz="2400" dirty="0" err="1" smtClean="0"/>
              <a:t>based</a:t>
            </a:r>
            <a:r>
              <a:rPr lang="de-DE" sz="2400" dirty="0" smtClean="0"/>
              <a:t> on a </a:t>
            </a:r>
            <a:r>
              <a:rPr lang="de-DE" sz="2400" dirty="0" err="1" smtClean="0"/>
              <a:t>decentralized</a:t>
            </a:r>
            <a:r>
              <a:rPr lang="de-DE" sz="2400" dirty="0" smtClean="0"/>
              <a:t> </a:t>
            </a:r>
            <a:r>
              <a:rPr lang="de-DE" sz="2400" dirty="0" err="1"/>
              <a:t>approach</a:t>
            </a:r>
            <a:endParaRPr lang="de-DE" sz="2400" dirty="0"/>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9" name="Rectangle 6"/>
          <p:cNvSpPr>
            <a:spLocks noGrp="1"/>
          </p:cNvSpPr>
          <p:nvPr>
            <p:ph idx="4294967295"/>
          </p:nvPr>
        </p:nvSpPr>
        <p:spPr>
          <a:xfrm>
            <a:off x="457200" y="1600200"/>
            <a:ext cx="8229600" cy="4525963"/>
          </a:xfrm>
        </p:spPr>
        <p:txBody>
          <a:bodyPr/>
          <a:lstStyle/>
          <a:p>
            <a:pPr>
              <a:spcAft>
                <a:spcPct val="0"/>
              </a:spcAft>
              <a:buClrTx/>
            </a:pPr>
            <a:r>
              <a:rPr lang="en-GB" sz="2400" dirty="0">
                <a:solidFill>
                  <a:srgbClr val="0072C8"/>
                </a:solidFill>
              </a:rPr>
              <a:t>Programme fulfilling the </a:t>
            </a:r>
            <a:r>
              <a:rPr lang="en-GB" sz="2400" dirty="0" smtClean="0">
                <a:solidFill>
                  <a:srgbClr val="0072C8"/>
                </a:solidFill>
              </a:rPr>
              <a:t>EUR-ACE learning </a:t>
            </a:r>
            <a:r>
              <a:rPr lang="en-GB" sz="2400" dirty="0">
                <a:solidFill>
                  <a:srgbClr val="0072C8"/>
                </a:solidFill>
              </a:rPr>
              <a:t>outcomes can be awarded the EUR-ACE </a:t>
            </a:r>
            <a:r>
              <a:rPr lang="en-GB" sz="2400" dirty="0" smtClean="0">
                <a:solidFill>
                  <a:srgbClr val="0072C8"/>
                </a:solidFill>
              </a:rPr>
              <a:t>label not by ENAEE itself, but by one of the authorized agencies – in some countries, one accreditation process gives more than one label. HEI have the free choice with which agency to collaborate</a:t>
            </a:r>
          </a:p>
          <a:p>
            <a:pPr>
              <a:spcAft>
                <a:spcPct val="0"/>
              </a:spcAft>
              <a:buClrTx/>
            </a:pPr>
            <a:endParaRPr lang="en-GB" sz="2400" dirty="0" smtClean="0">
              <a:solidFill>
                <a:srgbClr val="0072C8"/>
              </a:solidFill>
            </a:endParaRPr>
          </a:p>
          <a:p>
            <a:pPr>
              <a:spcAft>
                <a:spcPct val="0"/>
              </a:spcAft>
              <a:buClrTx/>
            </a:pPr>
            <a:r>
              <a:rPr lang="en-GB" sz="2400" dirty="0" smtClean="0">
                <a:solidFill>
                  <a:srgbClr val="0072C8"/>
                </a:solidFill>
              </a:rPr>
              <a:t>To become an authorized agency, it has to undergo a review process and show compliance with the EUR-ACE criteria (including the ESG) - next year 7 agencies will have to undergo the reauthorization process</a:t>
            </a:r>
          </a:p>
          <a:p>
            <a:pPr>
              <a:spcAft>
                <a:spcPct val="0"/>
              </a:spcAft>
              <a:buClrTx/>
              <a:buNone/>
            </a:pPr>
            <a:endParaRPr lang="en-GB" sz="2400" dirty="0">
              <a:solidFill>
                <a:srgbClr val="0072C8"/>
              </a:solidFill>
            </a:endParaRPr>
          </a:p>
          <a:p>
            <a:pPr>
              <a:spcAft>
                <a:spcPct val="0"/>
              </a:spcAft>
              <a:buClrTx/>
              <a:buNone/>
            </a:pPr>
            <a:endParaRPr lang="en-US" sz="2400" dirty="0">
              <a:solidFill>
                <a:srgbClr val="0072C8"/>
              </a:solidFill>
            </a:endParaRPr>
          </a:p>
        </p:txBody>
      </p:sp>
      <p:sp>
        <p:nvSpPr>
          <p:cNvPr id="10" name="Slide Number Placeholder 9"/>
          <p:cNvSpPr>
            <a:spLocks noGrp="1"/>
          </p:cNvSpPr>
          <p:nvPr>
            <p:ph type="sldNum" sz="quarter" idx="12"/>
          </p:nvPr>
        </p:nvSpPr>
        <p:spPr/>
        <p:txBody>
          <a:bodyPr/>
          <a:lstStyle/>
          <a:p>
            <a:pPr>
              <a:defRPr/>
            </a:pPr>
            <a:fld id="{933F5CA7-1E1D-432E-9B8D-3746F2E5F873}" type="slidenum">
              <a:rPr lang="de-DE" smtClean="0"/>
              <a:pPr>
                <a:defRPr/>
              </a:pPr>
              <a:t>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pPr>
              <a:defRPr/>
            </a:pPr>
            <a:r>
              <a:rPr lang="en-US"/>
              <a:t>Iring Wasser, ENAEE</a:t>
            </a:r>
            <a:endParaRPr lang="de-DE" dirty="0"/>
          </a:p>
        </p:txBody>
      </p:sp>
      <p:sp>
        <p:nvSpPr>
          <p:cNvPr id="9" name="Datumsplatzhalter 2"/>
          <p:cNvSpPr>
            <a:spLocks noGrp="1"/>
          </p:cNvSpPr>
          <p:nvPr>
            <p:ph type="dt" sz="half" idx="11"/>
          </p:nvPr>
        </p:nvSpPr>
        <p:spPr/>
        <p:txBody>
          <a:bodyPr/>
          <a:lstStyle/>
          <a:p>
            <a:pPr>
              <a:defRPr/>
            </a:pPr>
            <a:r>
              <a:rPr lang="fr-FR" smtClean="0"/>
              <a:t>6 November 2012</a:t>
            </a:r>
            <a:endParaRPr lang="de-DE"/>
          </a:p>
        </p:txBody>
      </p:sp>
      <p:sp>
        <p:nvSpPr>
          <p:cNvPr id="10242" name="Rectangle 2"/>
          <p:cNvSpPr>
            <a:spLocks noGrp="1"/>
          </p:cNvSpPr>
          <p:nvPr>
            <p:ph type="title" idx="4294967295"/>
          </p:nvPr>
        </p:nvSpPr>
        <p:spPr>
          <a:xfrm>
            <a:off x="395288" y="620713"/>
            <a:ext cx="8229600" cy="863600"/>
          </a:xfrm>
        </p:spPr>
        <p:txBody>
          <a:bodyPr/>
          <a:lstStyle/>
          <a:p>
            <a:pPr eaLnBrk="1" hangingPunct="1"/>
            <a:r>
              <a:rPr lang="en-US" sz="3200"/>
              <a:t>Europe and the EUR-ACE system</a:t>
            </a:r>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12" name="Text Box 6"/>
          <p:cNvSpPr txBox="1">
            <a:spLocks/>
          </p:cNvSpPr>
          <p:nvPr/>
        </p:nvSpPr>
        <p:spPr>
          <a:xfrm>
            <a:off x="468313" y="2492375"/>
            <a:ext cx="3095625" cy="4176713"/>
          </a:xfrm>
          <a:prstGeom prst="rect">
            <a:avLst/>
          </a:prstGeom>
        </p:spPr>
        <p:txBody>
          <a:bodyPr/>
          <a:lstStyle/>
          <a:p>
            <a:pPr marL="4763" defTabSz="1504950" eaLnBrk="0" fontAlgn="base" hangingPunct="0">
              <a:spcAft>
                <a:spcPts val="1000"/>
              </a:spcAft>
              <a:defRPr/>
            </a:pPr>
            <a:r>
              <a:rPr lang="de-DE" b="1" kern="0" dirty="0">
                <a:latin typeface="Calibri" pitchFamily="34" charset="0"/>
                <a:cs typeface="Calibri" pitchFamily="34" charset="0"/>
              </a:rPr>
              <a:t>Legende</a:t>
            </a:r>
          </a:p>
          <a:p>
            <a:pPr marL="4763" defTabSz="1504950" eaLnBrk="0" fontAlgn="base" hangingPunct="0">
              <a:spcAft>
                <a:spcPts val="1000"/>
              </a:spcAft>
              <a:defRPr/>
            </a:pPr>
            <a:r>
              <a:rPr lang="de-DE" kern="0" dirty="0" err="1">
                <a:latin typeface="Calibri" pitchFamily="34" charset="0"/>
                <a:cs typeface="Calibri" pitchFamily="34" charset="0"/>
              </a:rPr>
              <a:t>Yellow</a:t>
            </a:r>
            <a:r>
              <a:rPr lang="de-DE" kern="0" dirty="0">
                <a:latin typeface="Calibri" pitchFamily="34" charset="0"/>
                <a:cs typeface="Calibri" pitchFamily="34" charset="0"/>
              </a:rPr>
              <a:t>: countries </a:t>
            </a:r>
            <a:r>
              <a:rPr lang="de-DE" kern="0" dirty="0" err="1">
                <a:latin typeface="Calibri" pitchFamily="34" charset="0"/>
                <a:cs typeface="Calibri" pitchFamily="34" charset="0"/>
              </a:rPr>
              <a:t>with</a:t>
            </a:r>
            <a:r>
              <a:rPr lang="de-DE" kern="0" dirty="0">
                <a:latin typeface="Calibri" pitchFamily="34" charset="0"/>
                <a:cs typeface="Calibri" pitchFamily="34" charset="0"/>
              </a:rPr>
              <a:t> </a:t>
            </a:r>
            <a:r>
              <a:rPr lang="de-DE" kern="0" dirty="0" err="1">
                <a:latin typeface="Calibri" pitchFamily="34" charset="0"/>
                <a:cs typeface="Calibri" pitchFamily="34" charset="0"/>
              </a:rPr>
              <a:t>agencies</a:t>
            </a:r>
            <a:r>
              <a:rPr lang="de-DE" kern="0" dirty="0">
                <a:latin typeface="Calibri" pitchFamily="34" charset="0"/>
                <a:cs typeface="Calibri" pitchFamily="34" charset="0"/>
              </a:rPr>
              <a:t> </a:t>
            </a:r>
            <a:r>
              <a:rPr lang="de-DE" kern="0" dirty="0" err="1">
                <a:latin typeface="Calibri" pitchFamily="34" charset="0"/>
                <a:cs typeface="Calibri" pitchFamily="34" charset="0"/>
              </a:rPr>
              <a:t>authorized</a:t>
            </a:r>
            <a:r>
              <a:rPr lang="de-DE" kern="0" dirty="0">
                <a:latin typeface="Calibri" pitchFamily="34" charset="0"/>
                <a:cs typeface="Calibri" pitchFamily="34" charset="0"/>
              </a:rPr>
              <a:t> </a:t>
            </a:r>
            <a:r>
              <a:rPr lang="de-DE" kern="0" dirty="0" err="1">
                <a:latin typeface="Calibri" pitchFamily="34" charset="0"/>
                <a:cs typeface="Calibri" pitchFamily="34" charset="0"/>
              </a:rPr>
              <a:t>to</a:t>
            </a:r>
            <a:r>
              <a:rPr lang="de-DE" kern="0" dirty="0">
                <a:latin typeface="Calibri" pitchFamily="34" charset="0"/>
                <a:cs typeface="Calibri" pitchFamily="34" charset="0"/>
              </a:rPr>
              <a:t> </a:t>
            </a:r>
            <a:r>
              <a:rPr lang="de-DE" kern="0" dirty="0" err="1" smtClean="0">
                <a:latin typeface="Calibri" pitchFamily="34" charset="0"/>
                <a:cs typeface="Calibri" pitchFamily="34" charset="0"/>
              </a:rPr>
              <a:t>deliver</a:t>
            </a:r>
            <a:r>
              <a:rPr lang="de-DE" kern="0" dirty="0" smtClean="0">
                <a:latin typeface="Calibri" pitchFamily="34" charset="0"/>
                <a:cs typeface="Calibri" pitchFamily="34" charset="0"/>
              </a:rPr>
              <a:t> </a:t>
            </a:r>
            <a:r>
              <a:rPr lang="de-DE" kern="0" dirty="0" err="1">
                <a:latin typeface="Calibri" pitchFamily="34" charset="0"/>
                <a:cs typeface="Calibri" pitchFamily="34" charset="0"/>
              </a:rPr>
              <a:t>the</a:t>
            </a:r>
            <a:r>
              <a:rPr lang="de-DE" kern="0" dirty="0">
                <a:latin typeface="Calibri" pitchFamily="34" charset="0"/>
                <a:cs typeface="Calibri" pitchFamily="34" charset="0"/>
              </a:rPr>
              <a:t> EUR-ACE </a:t>
            </a:r>
            <a:r>
              <a:rPr lang="de-DE" kern="0" dirty="0" err="1">
                <a:latin typeface="Calibri" pitchFamily="34" charset="0"/>
                <a:cs typeface="Calibri" pitchFamily="34" charset="0"/>
              </a:rPr>
              <a:t>label</a:t>
            </a:r>
            <a:endParaRPr lang="de-DE" kern="0" dirty="0">
              <a:latin typeface="Calibri" pitchFamily="34" charset="0"/>
              <a:cs typeface="Calibri" pitchFamily="34" charset="0"/>
            </a:endParaRPr>
          </a:p>
          <a:p>
            <a:pPr marL="4763" defTabSz="1504950" eaLnBrk="0" fontAlgn="base" hangingPunct="0">
              <a:spcAft>
                <a:spcPts val="1000"/>
              </a:spcAft>
              <a:defRPr/>
            </a:pPr>
            <a:r>
              <a:rPr lang="de-DE" kern="0" dirty="0">
                <a:latin typeface="Calibri" pitchFamily="34" charset="0"/>
                <a:cs typeface="Calibri" pitchFamily="34" charset="0"/>
              </a:rPr>
              <a:t>Blue: Countries </a:t>
            </a:r>
            <a:r>
              <a:rPr lang="de-DE" kern="0" dirty="0" err="1">
                <a:latin typeface="Calibri" pitchFamily="34" charset="0"/>
                <a:cs typeface="Calibri" pitchFamily="34" charset="0"/>
              </a:rPr>
              <a:t>with</a:t>
            </a:r>
            <a:r>
              <a:rPr lang="de-DE" kern="0" dirty="0">
                <a:latin typeface="Calibri" pitchFamily="34" charset="0"/>
                <a:cs typeface="Calibri" pitchFamily="34" charset="0"/>
              </a:rPr>
              <a:t> </a:t>
            </a:r>
            <a:r>
              <a:rPr lang="de-DE" kern="0" dirty="0" err="1">
                <a:latin typeface="Calibri" pitchFamily="34" charset="0"/>
                <a:cs typeface="Calibri" pitchFamily="34" charset="0"/>
              </a:rPr>
              <a:t>agencies</a:t>
            </a:r>
            <a:r>
              <a:rPr lang="de-DE" kern="0" dirty="0">
                <a:latin typeface="Calibri" pitchFamily="34" charset="0"/>
                <a:cs typeface="Calibri" pitchFamily="34" charset="0"/>
              </a:rPr>
              <a:t> </a:t>
            </a:r>
            <a:r>
              <a:rPr lang="de-DE" kern="0" dirty="0" err="1">
                <a:latin typeface="Calibri" pitchFamily="34" charset="0"/>
                <a:cs typeface="Calibri" pitchFamily="34" charset="0"/>
              </a:rPr>
              <a:t>being</a:t>
            </a:r>
            <a:r>
              <a:rPr lang="de-DE" kern="0" dirty="0">
                <a:latin typeface="Calibri" pitchFamily="34" charset="0"/>
                <a:cs typeface="Calibri" pitchFamily="34" charset="0"/>
              </a:rPr>
              <a:t> </a:t>
            </a:r>
            <a:r>
              <a:rPr lang="de-DE" kern="0" dirty="0" err="1">
                <a:latin typeface="Calibri" pitchFamily="34" charset="0"/>
                <a:cs typeface="Calibri" pitchFamily="34" charset="0"/>
              </a:rPr>
              <a:t>under</a:t>
            </a:r>
            <a:r>
              <a:rPr lang="de-DE" kern="0" dirty="0">
                <a:latin typeface="Calibri" pitchFamily="34" charset="0"/>
                <a:cs typeface="Calibri" pitchFamily="34" charset="0"/>
              </a:rPr>
              <a:t> </a:t>
            </a:r>
            <a:r>
              <a:rPr lang="de-DE" kern="0" dirty="0" err="1">
                <a:latin typeface="Calibri" pitchFamily="34" charset="0"/>
                <a:cs typeface="Calibri" pitchFamily="34" charset="0"/>
              </a:rPr>
              <a:t>review</a:t>
            </a:r>
            <a:r>
              <a:rPr lang="de-DE" kern="0" dirty="0">
                <a:latin typeface="Calibri" pitchFamily="34" charset="0"/>
                <a:cs typeface="Calibri" pitchFamily="34" charset="0"/>
              </a:rPr>
              <a:t> </a:t>
            </a:r>
            <a:r>
              <a:rPr lang="de-DE" kern="0" dirty="0" err="1">
                <a:latin typeface="Calibri" pitchFamily="34" charset="0"/>
                <a:cs typeface="Calibri" pitchFamily="34" charset="0"/>
              </a:rPr>
              <a:t>to</a:t>
            </a:r>
            <a:r>
              <a:rPr lang="de-DE" kern="0" dirty="0">
                <a:latin typeface="Calibri" pitchFamily="34" charset="0"/>
                <a:cs typeface="Calibri" pitchFamily="34" charset="0"/>
              </a:rPr>
              <a:t> </a:t>
            </a:r>
            <a:r>
              <a:rPr lang="de-DE" kern="0" dirty="0" err="1">
                <a:latin typeface="Calibri" pitchFamily="34" charset="0"/>
                <a:cs typeface="Calibri" pitchFamily="34" charset="0"/>
              </a:rPr>
              <a:t>deliver</a:t>
            </a:r>
            <a:r>
              <a:rPr lang="de-DE" kern="0" dirty="0">
                <a:latin typeface="Calibri" pitchFamily="34" charset="0"/>
                <a:cs typeface="Calibri" pitchFamily="34" charset="0"/>
              </a:rPr>
              <a:t> </a:t>
            </a:r>
            <a:r>
              <a:rPr lang="de-DE" kern="0" dirty="0" err="1">
                <a:latin typeface="Calibri" pitchFamily="34" charset="0"/>
                <a:cs typeface="Calibri" pitchFamily="34" charset="0"/>
              </a:rPr>
              <a:t>the</a:t>
            </a:r>
            <a:r>
              <a:rPr lang="de-DE" kern="0" dirty="0">
                <a:latin typeface="Calibri" pitchFamily="34" charset="0"/>
                <a:cs typeface="Calibri" pitchFamily="34" charset="0"/>
              </a:rPr>
              <a:t> „EUR-ACE „</a:t>
            </a:r>
            <a:r>
              <a:rPr lang="de-DE" kern="0" dirty="0" err="1">
                <a:latin typeface="Calibri" pitchFamily="34" charset="0"/>
                <a:cs typeface="Calibri" pitchFamily="34" charset="0"/>
              </a:rPr>
              <a:t>label</a:t>
            </a:r>
            <a:endParaRPr lang="de-DE" kern="0" dirty="0">
              <a:latin typeface="Calibri" pitchFamily="34" charset="0"/>
              <a:cs typeface="Calibri" pitchFamily="34" charset="0"/>
            </a:endParaRPr>
          </a:p>
          <a:p>
            <a:pPr marL="4763" defTabSz="1504950" eaLnBrk="0" fontAlgn="base" hangingPunct="0">
              <a:spcAft>
                <a:spcPts val="1000"/>
              </a:spcAft>
              <a:defRPr/>
            </a:pPr>
            <a:r>
              <a:rPr lang="de-DE" kern="0" dirty="0">
                <a:latin typeface="Calibri" pitchFamily="34" charset="0"/>
                <a:cs typeface="Calibri" pitchFamily="34" charset="0"/>
              </a:rPr>
              <a:t>Green: </a:t>
            </a:r>
            <a:r>
              <a:rPr lang="de-DE" kern="0" dirty="0" err="1">
                <a:latin typeface="Calibri" pitchFamily="34" charset="0"/>
                <a:cs typeface="Calibri" pitchFamily="34" charset="0"/>
              </a:rPr>
              <a:t>Mentoring</a:t>
            </a:r>
            <a:endParaRPr lang="de-DE" kern="0" dirty="0">
              <a:latin typeface="Calibri" pitchFamily="34" charset="0"/>
              <a:cs typeface="Calibri" pitchFamily="34" charset="0"/>
            </a:endParaRPr>
          </a:p>
        </p:txBody>
      </p:sp>
      <p:pic>
        <p:nvPicPr>
          <p:cNvPr id="10247" name="Picture 1" descr="Weltkarte_EUR-ACE"/>
          <p:cNvPicPr>
            <a:picLocks noChangeAspect="1" noChangeArrowheads="1"/>
          </p:cNvPicPr>
          <p:nvPr/>
        </p:nvPicPr>
        <p:blipFill>
          <a:blip r:embed="rId2" cstate="print"/>
          <a:srcRect l="38568" t="4176" r="34241" b="64508"/>
          <a:stretch>
            <a:fillRect/>
          </a:stretch>
        </p:blipFill>
        <p:spPr bwMode="auto">
          <a:xfrm>
            <a:off x="3787775" y="2349500"/>
            <a:ext cx="5356225" cy="2854325"/>
          </a:xfrm>
          <a:prstGeom prst="rect">
            <a:avLst/>
          </a:prstGeom>
          <a:noFill/>
        </p:spPr>
      </p:pic>
      <p:sp>
        <p:nvSpPr>
          <p:cNvPr id="10" name="Slide Number Placeholder 9"/>
          <p:cNvSpPr>
            <a:spLocks noGrp="1"/>
          </p:cNvSpPr>
          <p:nvPr>
            <p:ph type="sldNum" sz="quarter" idx="12"/>
          </p:nvPr>
        </p:nvSpPr>
        <p:spPr/>
        <p:txBody>
          <a:bodyPr/>
          <a:lstStyle/>
          <a:p>
            <a:pPr>
              <a:defRPr/>
            </a:pPr>
            <a:fld id="{933F5CA7-1E1D-432E-9B8D-3746F2E5F873}" type="slidenum">
              <a:rPr lang="de-DE" smtClean="0"/>
              <a:pPr>
                <a:defRPr/>
              </a:pPr>
              <a:t>5</a:t>
            </a:fld>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1"/>
          <p:cNvSpPr>
            <a:spLocks noGrp="1"/>
          </p:cNvSpPr>
          <p:nvPr>
            <p:ph type="ftr" sz="quarter" idx="10"/>
          </p:nvPr>
        </p:nvSpPr>
        <p:spPr/>
        <p:txBody>
          <a:bodyPr/>
          <a:lstStyle/>
          <a:p>
            <a:pPr>
              <a:defRPr/>
            </a:pPr>
            <a:r>
              <a:rPr lang="en-US"/>
              <a:t>Iring Wasser, ENAEE</a:t>
            </a:r>
            <a:endParaRPr lang="de-DE" dirty="0"/>
          </a:p>
        </p:txBody>
      </p:sp>
      <p:sp>
        <p:nvSpPr>
          <p:cNvPr id="12" name="Datumsplatzhalter 2"/>
          <p:cNvSpPr>
            <a:spLocks noGrp="1"/>
          </p:cNvSpPr>
          <p:nvPr>
            <p:ph type="dt" sz="half" idx="11"/>
          </p:nvPr>
        </p:nvSpPr>
        <p:spPr/>
        <p:txBody>
          <a:bodyPr/>
          <a:lstStyle/>
          <a:p>
            <a:pPr>
              <a:defRPr/>
            </a:pPr>
            <a:r>
              <a:rPr lang="fr-FR" smtClean="0"/>
              <a:t>6 November 2012</a:t>
            </a:r>
            <a:endParaRPr lang="de-DE"/>
          </a:p>
        </p:txBody>
      </p:sp>
      <p:sp>
        <p:nvSpPr>
          <p:cNvPr id="11266" name="Rectangle 2"/>
          <p:cNvSpPr>
            <a:spLocks noGrp="1"/>
          </p:cNvSpPr>
          <p:nvPr>
            <p:ph type="title" idx="4294967295"/>
          </p:nvPr>
        </p:nvSpPr>
        <p:spPr/>
        <p:txBody>
          <a:bodyPr/>
          <a:lstStyle/>
          <a:p>
            <a:r>
              <a:rPr lang="en-GB" sz="2800" dirty="0"/>
              <a:t>Candidate </a:t>
            </a:r>
            <a:r>
              <a:rPr lang="en-GB" sz="2800" dirty="0" smtClean="0"/>
              <a:t>agencies in the review process – new challenges</a:t>
            </a:r>
            <a:endParaRPr lang="en-GB" sz="2800" dirty="0"/>
          </a:p>
        </p:txBody>
      </p:sp>
      <p:sp>
        <p:nvSpPr>
          <p:cNvPr id="4" name="Text Box 3"/>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sp>
        <p:nvSpPr>
          <p:cNvPr id="5" name="Text Box 4"/>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25" name="Oval 6"/>
          <p:cNvSpPr/>
          <p:nvPr/>
        </p:nvSpPr>
        <p:spPr>
          <a:xfrm>
            <a:off x="827088" y="1844675"/>
            <a:ext cx="2663825" cy="936625"/>
          </a:xfrm>
          <a:prstGeom prst="ellipse">
            <a:avLst/>
          </a:prstGeom>
          <a:solidFill>
            <a:srgbClr val="F0D1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400" dirty="0" smtClean="0">
                <a:solidFill>
                  <a:schemeClr val="tx1"/>
                </a:solidFill>
                <a:latin typeface="+mj-lt"/>
              </a:rPr>
              <a:t>OAQ, </a:t>
            </a:r>
            <a:r>
              <a:rPr lang="de-DE" sz="2400" dirty="0" err="1" smtClean="0">
                <a:solidFill>
                  <a:schemeClr val="tx1"/>
                </a:solidFill>
                <a:latin typeface="+mj-lt"/>
              </a:rPr>
              <a:t>Switzerland</a:t>
            </a:r>
            <a:endParaRPr lang="de-DE" sz="2400" dirty="0">
              <a:solidFill>
                <a:schemeClr val="tx1"/>
              </a:solidFill>
              <a:latin typeface="+mj-lt"/>
            </a:endParaRPr>
          </a:p>
        </p:txBody>
      </p:sp>
      <p:sp>
        <p:nvSpPr>
          <p:cNvPr id="26" name="Oval 7"/>
          <p:cNvSpPr/>
          <p:nvPr/>
        </p:nvSpPr>
        <p:spPr>
          <a:xfrm>
            <a:off x="4643438" y="4508500"/>
            <a:ext cx="2663825" cy="936625"/>
          </a:xfrm>
          <a:prstGeom prst="ellipse">
            <a:avLst/>
          </a:prstGeom>
          <a:solidFill>
            <a:srgbClr val="F0D1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400" dirty="0" smtClean="0">
                <a:solidFill>
                  <a:schemeClr val="tx1"/>
                </a:solidFill>
                <a:latin typeface="+mj-lt"/>
              </a:rPr>
              <a:t>IIE/AQU, ANECA, Spain </a:t>
            </a:r>
            <a:endParaRPr lang="de-DE" sz="2400" dirty="0">
              <a:solidFill>
                <a:schemeClr val="tx1"/>
              </a:solidFill>
              <a:latin typeface="+mj-lt"/>
            </a:endParaRPr>
          </a:p>
        </p:txBody>
      </p:sp>
      <p:sp>
        <p:nvSpPr>
          <p:cNvPr id="29" name="Oval 8"/>
          <p:cNvSpPr/>
          <p:nvPr/>
        </p:nvSpPr>
        <p:spPr>
          <a:xfrm>
            <a:off x="971550" y="4581525"/>
            <a:ext cx="2663825" cy="936625"/>
          </a:xfrm>
          <a:prstGeom prst="ellipse">
            <a:avLst/>
          </a:prstGeom>
          <a:solidFill>
            <a:srgbClr val="F0D1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400" dirty="0" smtClean="0">
                <a:solidFill>
                  <a:schemeClr val="tx1"/>
                </a:solidFill>
                <a:latin typeface="+mj-lt"/>
              </a:rPr>
              <a:t>NVAO, </a:t>
            </a:r>
            <a:r>
              <a:rPr lang="de-DE" sz="2400" dirty="0" err="1" smtClean="0">
                <a:solidFill>
                  <a:schemeClr val="tx1"/>
                </a:solidFill>
                <a:latin typeface="+mj-lt"/>
              </a:rPr>
              <a:t>Netherlands</a:t>
            </a:r>
            <a:endParaRPr lang="de-DE" sz="2400" dirty="0">
              <a:solidFill>
                <a:schemeClr val="tx1"/>
              </a:solidFill>
              <a:latin typeface="+mj-lt"/>
            </a:endParaRPr>
          </a:p>
        </p:txBody>
      </p:sp>
      <p:sp>
        <p:nvSpPr>
          <p:cNvPr id="30" name="Oval 9"/>
          <p:cNvSpPr/>
          <p:nvPr/>
        </p:nvSpPr>
        <p:spPr>
          <a:xfrm>
            <a:off x="4643438" y="1844675"/>
            <a:ext cx="2663825" cy="936625"/>
          </a:xfrm>
          <a:prstGeom prst="ellipse">
            <a:avLst/>
          </a:prstGeom>
          <a:solidFill>
            <a:srgbClr val="F0D1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400" dirty="0" smtClean="0">
                <a:solidFill>
                  <a:schemeClr val="tx1"/>
                </a:solidFill>
                <a:latin typeface="+mj-lt"/>
              </a:rPr>
              <a:t>SKVC, </a:t>
            </a:r>
            <a:r>
              <a:rPr lang="de-DE" sz="2400" dirty="0" err="1" smtClean="0">
                <a:solidFill>
                  <a:schemeClr val="tx1"/>
                </a:solidFill>
                <a:latin typeface="+mj-lt"/>
              </a:rPr>
              <a:t>Lithuania</a:t>
            </a:r>
            <a:endParaRPr lang="de-DE" sz="2400" dirty="0">
              <a:solidFill>
                <a:schemeClr val="tx1"/>
              </a:solidFill>
              <a:latin typeface="+mj-lt"/>
            </a:endParaRPr>
          </a:p>
        </p:txBody>
      </p:sp>
      <p:sp>
        <p:nvSpPr>
          <p:cNvPr id="31" name="Oval 10"/>
          <p:cNvSpPr/>
          <p:nvPr/>
        </p:nvSpPr>
        <p:spPr>
          <a:xfrm>
            <a:off x="2843213" y="3213100"/>
            <a:ext cx="2663825" cy="936625"/>
          </a:xfrm>
          <a:prstGeom prst="ellipse">
            <a:avLst/>
          </a:prstGeom>
          <a:solidFill>
            <a:srgbClr val="F0D1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de-DE" sz="2400" dirty="0" smtClean="0">
                <a:solidFill>
                  <a:schemeClr val="tx1"/>
                </a:solidFill>
                <a:latin typeface="+mj-lt"/>
              </a:rPr>
              <a:t>KAUT, </a:t>
            </a:r>
            <a:r>
              <a:rPr lang="de-DE" sz="2400" dirty="0" err="1" smtClean="0">
                <a:solidFill>
                  <a:schemeClr val="tx1"/>
                </a:solidFill>
                <a:latin typeface="+mj-lt"/>
              </a:rPr>
              <a:t>Poland</a:t>
            </a:r>
            <a:r>
              <a:rPr lang="de-DE" sz="2400" dirty="0" smtClean="0">
                <a:solidFill>
                  <a:schemeClr val="tx1"/>
                </a:solidFill>
                <a:latin typeface="+mj-lt"/>
              </a:rPr>
              <a:t> </a:t>
            </a:r>
            <a:endParaRPr lang="de-DE" sz="2400" dirty="0">
              <a:solidFill>
                <a:schemeClr val="tx1"/>
              </a:solidFill>
              <a:latin typeface="+mj-lt"/>
            </a:endParaRPr>
          </a:p>
        </p:txBody>
      </p:sp>
      <p:sp>
        <p:nvSpPr>
          <p:cNvPr id="13" name="Slide Number Placeholder 12"/>
          <p:cNvSpPr>
            <a:spLocks noGrp="1"/>
          </p:cNvSpPr>
          <p:nvPr>
            <p:ph type="sldNum" sz="quarter" idx="12"/>
          </p:nvPr>
        </p:nvSpPr>
        <p:spPr/>
        <p:txBody>
          <a:bodyPr/>
          <a:lstStyle/>
          <a:p>
            <a:pPr>
              <a:defRPr/>
            </a:pPr>
            <a:fld id="{933F5CA7-1E1D-432E-9B8D-3746F2E5F873}" type="slidenum">
              <a:rPr lang="de-DE" smtClean="0"/>
              <a:pPr>
                <a:defRPr/>
              </a:pPr>
              <a:t>6</a:t>
            </a:fld>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1028" name="Rectangle 4"/>
          <p:cNvSpPr>
            <a:spLocks noGrp="1"/>
          </p:cNvSpPr>
          <p:nvPr>
            <p:ph type="title" idx="4294967295"/>
          </p:nvPr>
        </p:nvSpPr>
        <p:spPr>
          <a:xfrm>
            <a:off x="395288" y="620713"/>
            <a:ext cx="8229600" cy="863600"/>
          </a:xfrm>
        </p:spPr>
        <p:txBody>
          <a:bodyPr/>
          <a:lstStyle/>
          <a:p>
            <a:r>
              <a:rPr lang="de-DE" sz="2800" dirty="0" err="1"/>
              <a:t>Number</a:t>
            </a:r>
            <a:r>
              <a:rPr lang="de-DE" sz="2800" dirty="0"/>
              <a:t> </a:t>
            </a:r>
            <a:r>
              <a:rPr lang="de-DE" sz="2800" dirty="0" err="1"/>
              <a:t>of</a:t>
            </a:r>
            <a:r>
              <a:rPr lang="de-DE" sz="2800" dirty="0"/>
              <a:t> EUR-ACE</a:t>
            </a:r>
            <a:r>
              <a:rPr lang="de-DE" sz="2800" baseline="30000" dirty="0"/>
              <a:t>®</a:t>
            </a:r>
            <a:r>
              <a:rPr lang="de-DE" sz="2800" dirty="0"/>
              <a:t> </a:t>
            </a:r>
            <a:r>
              <a:rPr lang="de-DE" sz="2800" dirty="0" smtClean="0"/>
              <a:t>Labels</a:t>
            </a:r>
            <a:r>
              <a:rPr lang="de-DE" dirty="0" smtClean="0"/>
              <a:t> </a:t>
            </a:r>
            <a:endParaRPr lang="de-DE" dirty="0"/>
          </a:p>
        </p:txBody>
      </p:sp>
      <p:sp>
        <p:nvSpPr>
          <p:cNvPr id="4"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7"/>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dirty="0">
                <a:solidFill>
                  <a:schemeClr val="tx1">
                    <a:tint val="75000"/>
                  </a:schemeClr>
                </a:solidFill>
                <a:latin typeface="Arial" charset="0"/>
              </a:rPr>
              <a:t>Iring Wasser, ENAEE</a:t>
            </a:r>
            <a:endParaRPr lang="de-DE" sz="1200" dirty="0">
              <a:solidFill>
                <a:schemeClr val="tx1">
                  <a:tint val="75000"/>
                </a:schemeClr>
              </a:solidFill>
              <a:latin typeface="Arial" charset="0"/>
            </a:endParaRPr>
          </a:p>
        </p:txBody>
      </p:sp>
      <p:grpSp>
        <p:nvGrpSpPr>
          <p:cNvPr id="2" name="Group 4"/>
          <p:cNvGrpSpPr>
            <a:grpSpLocks noChangeAspect="1"/>
          </p:cNvGrpSpPr>
          <p:nvPr/>
        </p:nvGrpSpPr>
        <p:grpSpPr bwMode="auto">
          <a:xfrm>
            <a:off x="827087" y="1484309"/>
            <a:ext cx="8208000" cy="3830621"/>
            <a:chOff x="521" y="935"/>
            <a:chExt cx="4984" cy="2326"/>
          </a:xfrm>
        </p:grpSpPr>
        <p:sp>
          <p:nvSpPr>
            <p:cNvPr id="1027" name="AutoShape 3"/>
            <p:cNvSpPr>
              <a:spLocks noChangeAspect="1" noChangeArrowheads="1" noTextEdit="1"/>
            </p:cNvSpPr>
            <p:nvPr/>
          </p:nvSpPr>
          <p:spPr bwMode="auto">
            <a:xfrm>
              <a:off x="521" y="935"/>
              <a:ext cx="4977" cy="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9" name="Rectangle 5"/>
            <p:cNvSpPr>
              <a:spLocks noChangeArrowheads="1"/>
            </p:cNvSpPr>
            <p:nvPr/>
          </p:nvSpPr>
          <p:spPr bwMode="auto">
            <a:xfrm>
              <a:off x="546" y="960"/>
              <a:ext cx="4927" cy="20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de-DE" dirty="0" smtClean="0"/>
                <a:t> </a:t>
              </a:r>
              <a:endParaRPr lang="de-DE" dirty="0"/>
            </a:p>
          </p:txBody>
        </p:sp>
        <p:sp>
          <p:nvSpPr>
            <p:cNvPr id="1030" name="Freeform 6"/>
            <p:cNvSpPr>
              <a:spLocks noEditPoints="1"/>
            </p:cNvSpPr>
            <p:nvPr/>
          </p:nvSpPr>
          <p:spPr bwMode="auto">
            <a:xfrm>
              <a:off x="983" y="1074"/>
              <a:ext cx="3219" cy="845"/>
            </a:xfrm>
            <a:custGeom>
              <a:avLst/>
              <a:gdLst/>
              <a:ahLst/>
              <a:cxnLst>
                <a:cxn ang="0">
                  <a:pos x="0" y="840"/>
                </a:cxn>
                <a:cxn ang="0">
                  <a:pos x="3219" y="840"/>
                </a:cxn>
                <a:cxn ang="0">
                  <a:pos x="3219" y="845"/>
                </a:cxn>
                <a:cxn ang="0">
                  <a:pos x="0" y="845"/>
                </a:cxn>
                <a:cxn ang="0">
                  <a:pos x="0" y="840"/>
                </a:cxn>
                <a:cxn ang="0">
                  <a:pos x="0" y="627"/>
                </a:cxn>
                <a:cxn ang="0">
                  <a:pos x="3219" y="627"/>
                </a:cxn>
                <a:cxn ang="0">
                  <a:pos x="3219" y="633"/>
                </a:cxn>
                <a:cxn ang="0">
                  <a:pos x="0" y="633"/>
                </a:cxn>
                <a:cxn ang="0">
                  <a:pos x="0" y="627"/>
                </a:cxn>
                <a:cxn ang="0">
                  <a:pos x="0" y="420"/>
                </a:cxn>
                <a:cxn ang="0">
                  <a:pos x="3219" y="420"/>
                </a:cxn>
                <a:cxn ang="0">
                  <a:pos x="3219" y="425"/>
                </a:cxn>
                <a:cxn ang="0">
                  <a:pos x="0" y="425"/>
                </a:cxn>
                <a:cxn ang="0">
                  <a:pos x="0" y="420"/>
                </a:cxn>
                <a:cxn ang="0">
                  <a:pos x="0" y="207"/>
                </a:cxn>
                <a:cxn ang="0">
                  <a:pos x="3219" y="207"/>
                </a:cxn>
                <a:cxn ang="0">
                  <a:pos x="3219" y="213"/>
                </a:cxn>
                <a:cxn ang="0">
                  <a:pos x="0" y="213"/>
                </a:cxn>
                <a:cxn ang="0">
                  <a:pos x="0" y="207"/>
                </a:cxn>
                <a:cxn ang="0">
                  <a:pos x="0" y="0"/>
                </a:cxn>
                <a:cxn ang="0">
                  <a:pos x="3219" y="0"/>
                </a:cxn>
                <a:cxn ang="0">
                  <a:pos x="3219" y="5"/>
                </a:cxn>
                <a:cxn ang="0">
                  <a:pos x="0" y="5"/>
                </a:cxn>
                <a:cxn ang="0">
                  <a:pos x="0" y="0"/>
                </a:cxn>
              </a:cxnLst>
              <a:rect l="0" t="0" r="r" b="b"/>
              <a:pathLst>
                <a:path w="3219" h="845">
                  <a:moveTo>
                    <a:pt x="0" y="840"/>
                  </a:moveTo>
                  <a:lnTo>
                    <a:pt x="3219" y="840"/>
                  </a:lnTo>
                  <a:lnTo>
                    <a:pt x="3219" y="845"/>
                  </a:lnTo>
                  <a:lnTo>
                    <a:pt x="0" y="845"/>
                  </a:lnTo>
                  <a:lnTo>
                    <a:pt x="0" y="840"/>
                  </a:lnTo>
                  <a:close/>
                  <a:moveTo>
                    <a:pt x="0" y="627"/>
                  </a:moveTo>
                  <a:lnTo>
                    <a:pt x="3219" y="627"/>
                  </a:lnTo>
                  <a:lnTo>
                    <a:pt x="3219" y="633"/>
                  </a:lnTo>
                  <a:lnTo>
                    <a:pt x="0" y="633"/>
                  </a:lnTo>
                  <a:lnTo>
                    <a:pt x="0" y="627"/>
                  </a:lnTo>
                  <a:close/>
                  <a:moveTo>
                    <a:pt x="0" y="420"/>
                  </a:moveTo>
                  <a:lnTo>
                    <a:pt x="3219" y="420"/>
                  </a:lnTo>
                  <a:lnTo>
                    <a:pt x="3219" y="425"/>
                  </a:lnTo>
                  <a:lnTo>
                    <a:pt x="0" y="425"/>
                  </a:lnTo>
                  <a:lnTo>
                    <a:pt x="0" y="420"/>
                  </a:lnTo>
                  <a:close/>
                  <a:moveTo>
                    <a:pt x="0" y="207"/>
                  </a:moveTo>
                  <a:lnTo>
                    <a:pt x="3219" y="207"/>
                  </a:lnTo>
                  <a:lnTo>
                    <a:pt x="3219" y="213"/>
                  </a:lnTo>
                  <a:lnTo>
                    <a:pt x="0" y="213"/>
                  </a:lnTo>
                  <a:lnTo>
                    <a:pt x="0" y="207"/>
                  </a:lnTo>
                  <a:close/>
                  <a:moveTo>
                    <a:pt x="0" y="0"/>
                  </a:moveTo>
                  <a:lnTo>
                    <a:pt x="3219" y="0"/>
                  </a:lnTo>
                  <a:lnTo>
                    <a:pt x="3219" y="5"/>
                  </a:lnTo>
                  <a:lnTo>
                    <a:pt x="0" y="5"/>
                  </a:lnTo>
                  <a:lnTo>
                    <a:pt x="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032" name="Freeform 8"/>
            <p:cNvSpPr>
              <a:spLocks noEditPoints="1"/>
            </p:cNvSpPr>
            <p:nvPr/>
          </p:nvSpPr>
          <p:spPr bwMode="auto">
            <a:xfrm>
              <a:off x="1221" y="1241"/>
              <a:ext cx="2892" cy="896"/>
            </a:xfrm>
            <a:custGeom>
              <a:avLst/>
              <a:gdLst/>
              <a:ahLst/>
              <a:cxnLst>
                <a:cxn ang="0">
                  <a:pos x="0" y="0"/>
                </a:cxn>
                <a:cxn ang="0">
                  <a:pos x="134" y="0"/>
                </a:cxn>
                <a:cxn ang="0">
                  <a:pos x="134" y="872"/>
                </a:cxn>
                <a:cxn ang="0">
                  <a:pos x="0" y="872"/>
                </a:cxn>
                <a:cxn ang="0">
                  <a:pos x="0" y="0"/>
                </a:cxn>
                <a:cxn ang="0">
                  <a:pos x="462" y="38"/>
                </a:cxn>
                <a:cxn ang="0">
                  <a:pos x="590" y="38"/>
                </a:cxn>
                <a:cxn ang="0">
                  <a:pos x="590" y="872"/>
                </a:cxn>
                <a:cxn ang="0">
                  <a:pos x="462" y="872"/>
                </a:cxn>
                <a:cxn ang="0">
                  <a:pos x="462" y="38"/>
                </a:cxn>
                <a:cxn ang="0">
                  <a:pos x="923" y="802"/>
                </a:cxn>
                <a:cxn ang="0">
                  <a:pos x="1051" y="802"/>
                </a:cxn>
                <a:cxn ang="0">
                  <a:pos x="1051" y="872"/>
                </a:cxn>
                <a:cxn ang="0">
                  <a:pos x="923" y="872"/>
                </a:cxn>
                <a:cxn ang="0">
                  <a:pos x="923" y="802"/>
                </a:cxn>
                <a:cxn ang="0">
                  <a:pos x="1379" y="611"/>
                </a:cxn>
                <a:cxn ang="0">
                  <a:pos x="1513" y="611"/>
                </a:cxn>
                <a:cxn ang="0">
                  <a:pos x="1513" y="872"/>
                </a:cxn>
                <a:cxn ang="0">
                  <a:pos x="1379" y="872"/>
                </a:cxn>
                <a:cxn ang="0">
                  <a:pos x="1379" y="611"/>
                </a:cxn>
                <a:cxn ang="0">
                  <a:pos x="1841" y="567"/>
                </a:cxn>
                <a:cxn ang="0">
                  <a:pos x="1974" y="567"/>
                </a:cxn>
                <a:cxn ang="0">
                  <a:pos x="1974" y="872"/>
                </a:cxn>
                <a:cxn ang="0">
                  <a:pos x="1841" y="872"/>
                </a:cxn>
                <a:cxn ang="0">
                  <a:pos x="1841" y="567"/>
                </a:cxn>
                <a:cxn ang="0">
                  <a:pos x="2303" y="834"/>
                </a:cxn>
                <a:cxn ang="0">
                  <a:pos x="2430" y="834"/>
                </a:cxn>
                <a:cxn ang="0">
                  <a:pos x="2430" y="872"/>
                </a:cxn>
                <a:cxn ang="0">
                  <a:pos x="2303" y="872"/>
                </a:cxn>
                <a:cxn ang="0">
                  <a:pos x="2303" y="834"/>
                </a:cxn>
                <a:cxn ang="0">
                  <a:pos x="2764" y="589"/>
                </a:cxn>
                <a:cxn ang="0">
                  <a:pos x="2892" y="589"/>
                </a:cxn>
                <a:cxn ang="0">
                  <a:pos x="2892" y="872"/>
                </a:cxn>
                <a:cxn ang="0">
                  <a:pos x="2764" y="872"/>
                </a:cxn>
                <a:cxn ang="0">
                  <a:pos x="2764" y="589"/>
                </a:cxn>
              </a:cxnLst>
              <a:rect l="0" t="0" r="r" b="b"/>
              <a:pathLst>
                <a:path w="2892" h="872">
                  <a:moveTo>
                    <a:pt x="0" y="0"/>
                  </a:moveTo>
                  <a:lnTo>
                    <a:pt x="134" y="0"/>
                  </a:lnTo>
                  <a:lnTo>
                    <a:pt x="134" y="872"/>
                  </a:lnTo>
                  <a:lnTo>
                    <a:pt x="0" y="872"/>
                  </a:lnTo>
                  <a:lnTo>
                    <a:pt x="0" y="0"/>
                  </a:lnTo>
                  <a:close/>
                  <a:moveTo>
                    <a:pt x="462" y="38"/>
                  </a:moveTo>
                  <a:lnTo>
                    <a:pt x="590" y="38"/>
                  </a:lnTo>
                  <a:lnTo>
                    <a:pt x="590" y="872"/>
                  </a:lnTo>
                  <a:lnTo>
                    <a:pt x="462" y="872"/>
                  </a:lnTo>
                  <a:lnTo>
                    <a:pt x="462" y="38"/>
                  </a:lnTo>
                  <a:close/>
                  <a:moveTo>
                    <a:pt x="923" y="802"/>
                  </a:moveTo>
                  <a:lnTo>
                    <a:pt x="1051" y="802"/>
                  </a:lnTo>
                  <a:lnTo>
                    <a:pt x="1051" y="872"/>
                  </a:lnTo>
                  <a:lnTo>
                    <a:pt x="923" y="872"/>
                  </a:lnTo>
                  <a:lnTo>
                    <a:pt x="923" y="802"/>
                  </a:lnTo>
                  <a:close/>
                  <a:moveTo>
                    <a:pt x="1379" y="611"/>
                  </a:moveTo>
                  <a:lnTo>
                    <a:pt x="1513" y="611"/>
                  </a:lnTo>
                  <a:lnTo>
                    <a:pt x="1513" y="872"/>
                  </a:lnTo>
                  <a:lnTo>
                    <a:pt x="1379" y="872"/>
                  </a:lnTo>
                  <a:lnTo>
                    <a:pt x="1379" y="611"/>
                  </a:lnTo>
                  <a:close/>
                  <a:moveTo>
                    <a:pt x="1841" y="567"/>
                  </a:moveTo>
                  <a:lnTo>
                    <a:pt x="1974" y="567"/>
                  </a:lnTo>
                  <a:lnTo>
                    <a:pt x="1974" y="872"/>
                  </a:lnTo>
                  <a:lnTo>
                    <a:pt x="1841" y="872"/>
                  </a:lnTo>
                  <a:lnTo>
                    <a:pt x="1841" y="567"/>
                  </a:lnTo>
                  <a:close/>
                  <a:moveTo>
                    <a:pt x="2303" y="834"/>
                  </a:moveTo>
                  <a:lnTo>
                    <a:pt x="2430" y="834"/>
                  </a:lnTo>
                  <a:lnTo>
                    <a:pt x="2430" y="872"/>
                  </a:lnTo>
                  <a:lnTo>
                    <a:pt x="2303" y="872"/>
                  </a:lnTo>
                  <a:lnTo>
                    <a:pt x="2303" y="834"/>
                  </a:lnTo>
                  <a:close/>
                  <a:moveTo>
                    <a:pt x="2764" y="589"/>
                  </a:moveTo>
                  <a:lnTo>
                    <a:pt x="2892" y="589"/>
                  </a:lnTo>
                  <a:lnTo>
                    <a:pt x="2892" y="872"/>
                  </a:lnTo>
                  <a:lnTo>
                    <a:pt x="2764" y="872"/>
                  </a:lnTo>
                  <a:lnTo>
                    <a:pt x="2764" y="589"/>
                  </a:lnTo>
                  <a:close/>
                </a:path>
              </a:pathLst>
            </a:custGeom>
            <a:solidFill>
              <a:srgbClr val="F0F513"/>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033" name="Rectangle 9"/>
            <p:cNvSpPr>
              <a:spLocks noChangeArrowheads="1"/>
            </p:cNvSpPr>
            <p:nvPr/>
          </p:nvSpPr>
          <p:spPr bwMode="auto">
            <a:xfrm>
              <a:off x="980" y="1077"/>
              <a:ext cx="5" cy="1052"/>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034" name="Freeform 10"/>
            <p:cNvSpPr>
              <a:spLocks noEditPoints="1"/>
            </p:cNvSpPr>
            <p:nvPr/>
          </p:nvSpPr>
          <p:spPr bwMode="auto">
            <a:xfrm>
              <a:off x="944" y="1074"/>
              <a:ext cx="39" cy="1058"/>
            </a:xfrm>
            <a:custGeom>
              <a:avLst/>
              <a:gdLst/>
              <a:ahLst/>
              <a:cxnLst>
                <a:cxn ang="0">
                  <a:pos x="0" y="1052"/>
                </a:cxn>
                <a:cxn ang="0">
                  <a:pos x="39" y="1052"/>
                </a:cxn>
                <a:cxn ang="0">
                  <a:pos x="39" y="1058"/>
                </a:cxn>
                <a:cxn ang="0">
                  <a:pos x="0" y="1058"/>
                </a:cxn>
                <a:cxn ang="0">
                  <a:pos x="0" y="1052"/>
                </a:cxn>
                <a:cxn ang="0">
                  <a:pos x="0" y="840"/>
                </a:cxn>
                <a:cxn ang="0">
                  <a:pos x="39" y="840"/>
                </a:cxn>
                <a:cxn ang="0">
                  <a:pos x="39" y="845"/>
                </a:cxn>
                <a:cxn ang="0">
                  <a:pos x="0" y="845"/>
                </a:cxn>
                <a:cxn ang="0">
                  <a:pos x="0" y="840"/>
                </a:cxn>
                <a:cxn ang="0">
                  <a:pos x="0" y="627"/>
                </a:cxn>
                <a:cxn ang="0">
                  <a:pos x="39" y="627"/>
                </a:cxn>
                <a:cxn ang="0">
                  <a:pos x="39" y="633"/>
                </a:cxn>
                <a:cxn ang="0">
                  <a:pos x="0" y="633"/>
                </a:cxn>
                <a:cxn ang="0">
                  <a:pos x="0" y="627"/>
                </a:cxn>
                <a:cxn ang="0">
                  <a:pos x="0" y="420"/>
                </a:cxn>
                <a:cxn ang="0">
                  <a:pos x="39" y="420"/>
                </a:cxn>
                <a:cxn ang="0">
                  <a:pos x="39" y="425"/>
                </a:cxn>
                <a:cxn ang="0">
                  <a:pos x="0" y="425"/>
                </a:cxn>
                <a:cxn ang="0">
                  <a:pos x="0" y="420"/>
                </a:cxn>
                <a:cxn ang="0">
                  <a:pos x="0" y="207"/>
                </a:cxn>
                <a:cxn ang="0">
                  <a:pos x="39" y="207"/>
                </a:cxn>
                <a:cxn ang="0">
                  <a:pos x="39" y="213"/>
                </a:cxn>
                <a:cxn ang="0">
                  <a:pos x="0" y="213"/>
                </a:cxn>
                <a:cxn ang="0">
                  <a:pos x="0" y="207"/>
                </a:cxn>
                <a:cxn ang="0">
                  <a:pos x="0" y="0"/>
                </a:cxn>
                <a:cxn ang="0">
                  <a:pos x="39" y="0"/>
                </a:cxn>
                <a:cxn ang="0">
                  <a:pos x="39" y="5"/>
                </a:cxn>
                <a:cxn ang="0">
                  <a:pos x="0" y="5"/>
                </a:cxn>
                <a:cxn ang="0">
                  <a:pos x="0" y="0"/>
                </a:cxn>
              </a:cxnLst>
              <a:rect l="0" t="0" r="r" b="b"/>
              <a:pathLst>
                <a:path w="39" h="1058">
                  <a:moveTo>
                    <a:pt x="0" y="1052"/>
                  </a:moveTo>
                  <a:lnTo>
                    <a:pt x="39" y="1052"/>
                  </a:lnTo>
                  <a:lnTo>
                    <a:pt x="39" y="1058"/>
                  </a:lnTo>
                  <a:lnTo>
                    <a:pt x="0" y="1058"/>
                  </a:lnTo>
                  <a:lnTo>
                    <a:pt x="0" y="1052"/>
                  </a:lnTo>
                  <a:close/>
                  <a:moveTo>
                    <a:pt x="0" y="840"/>
                  </a:moveTo>
                  <a:lnTo>
                    <a:pt x="39" y="840"/>
                  </a:lnTo>
                  <a:lnTo>
                    <a:pt x="39" y="845"/>
                  </a:lnTo>
                  <a:lnTo>
                    <a:pt x="0" y="845"/>
                  </a:lnTo>
                  <a:lnTo>
                    <a:pt x="0" y="840"/>
                  </a:lnTo>
                  <a:close/>
                  <a:moveTo>
                    <a:pt x="0" y="627"/>
                  </a:moveTo>
                  <a:lnTo>
                    <a:pt x="39" y="627"/>
                  </a:lnTo>
                  <a:lnTo>
                    <a:pt x="39" y="633"/>
                  </a:lnTo>
                  <a:lnTo>
                    <a:pt x="0" y="633"/>
                  </a:lnTo>
                  <a:lnTo>
                    <a:pt x="0" y="627"/>
                  </a:lnTo>
                  <a:close/>
                  <a:moveTo>
                    <a:pt x="0" y="420"/>
                  </a:moveTo>
                  <a:lnTo>
                    <a:pt x="39" y="420"/>
                  </a:lnTo>
                  <a:lnTo>
                    <a:pt x="39" y="425"/>
                  </a:lnTo>
                  <a:lnTo>
                    <a:pt x="0" y="425"/>
                  </a:lnTo>
                  <a:lnTo>
                    <a:pt x="0" y="420"/>
                  </a:lnTo>
                  <a:close/>
                  <a:moveTo>
                    <a:pt x="0" y="207"/>
                  </a:moveTo>
                  <a:lnTo>
                    <a:pt x="39" y="207"/>
                  </a:lnTo>
                  <a:lnTo>
                    <a:pt x="39" y="213"/>
                  </a:lnTo>
                  <a:lnTo>
                    <a:pt x="0" y="213"/>
                  </a:lnTo>
                  <a:lnTo>
                    <a:pt x="0" y="207"/>
                  </a:lnTo>
                  <a:close/>
                  <a:moveTo>
                    <a:pt x="0" y="0"/>
                  </a:moveTo>
                  <a:lnTo>
                    <a:pt x="39" y="0"/>
                  </a:lnTo>
                  <a:lnTo>
                    <a:pt x="39" y="5"/>
                  </a:lnTo>
                  <a:lnTo>
                    <a:pt x="0" y="5"/>
                  </a:lnTo>
                  <a:lnTo>
                    <a:pt x="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035" name="Rectangle 11"/>
            <p:cNvSpPr>
              <a:spLocks noChangeArrowheads="1"/>
            </p:cNvSpPr>
            <p:nvPr/>
          </p:nvSpPr>
          <p:spPr bwMode="auto">
            <a:xfrm>
              <a:off x="983" y="2126"/>
              <a:ext cx="3219" cy="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036" name="Freeform 12"/>
            <p:cNvSpPr>
              <a:spLocks noEditPoints="1"/>
            </p:cNvSpPr>
            <p:nvPr/>
          </p:nvSpPr>
          <p:spPr bwMode="auto">
            <a:xfrm>
              <a:off x="980" y="2129"/>
              <a:ext cx="3225" cy="38"/>
            </a:xfrm>
            <a:custGeom>
              <a:avLst/>
              <a:gdLst/>
              <a:ahLst/>
              <a:cxnLst>
                <a:cxn ang="0">
                  <a:pos x="5" y="0"/>
                </a:cxn>
                <a:cxn ang="0">
                  <a:pos x="5" y="38"/>
                </a:cxn>
                <a:cxn ang="0">
                  <a:pos x="0" y="38"/>
                </a:cxn>
                <a:cxn ang="0">
                  <a:pos x="0" y="0"/>
                </a:cxn>
                <a:cxn ang="0">
                  <a:pos x="5" y="0"/>
                </a:cxn>
                <a:cxn ang="0">
                  <a:pos x="467" y="0"/>
                </a:cxn>
                <a:cxn ang="0">
                  <a:pos x="467" y="38"/>
                </a:cxn>
                <a:cxn ang="0">
                  <a:pos x="461" y="38"/>
                </a:cxn>
                <a:cxn ang="0">
                  <a:pos x="461" y="0"/>
                </a:cxn>
                <a:cxn ang="0">
                  <a:pos x="467" y="0"/>
                </a:cxn>
                <a:cxn ang="0">
                  <a:pos x="928" y="0"/>
                </a:cxn>
                <a:cxn ang="0">
                  <a:pos x="928" y="38"/>
                </a:cxn>
                <a:cxn ang="0">
                  <a:pos x="923" y="38"/>
                </a:cxn>
                <a:cxn ang="0">
                  <a:pos x="923" y="0"/>
                </a:cxn>
                <a:cxn ang="0">
                  <a:pos x="928" y="0"/>
                </a:cxn>
                <a:cxn ang="0">
                  <a:pos x="1384" y="0"/>
                </a:cxn>
                <a:cxn ang="0">
                  <a:pos x="1384" y="38"/>
                </a:cxn>
                <a:cxn ang="0">
                  <a:pos x="1379" y="38"/>
                </a:cxn>
                <a:cxn ang="0">
                  <a:pos x="1379" y="0"/>
                </a:cxn>
                <a:cxn ang="0">
                  <a:pos x="1384" y="0"/>
                </a:cxn>
                <a:cxn ang="0">
                  <a:pos x="1846" y="0"/>
                </a:cxn>
                <a:cxn ang="0">
                  <a:pos x="1846" y="38"/>
                </a:cxn>
                <a:cxn ang="0">
                  <a:pos x="1840" y="38"/>
                </a:cxn>
                <a:cxn ang="0">
                  <a:pos x="1840" y="0"/>
                </a:cxn>
                <a:cxn ang="0">
                  <a:pos x="1846" y="0"/>
                </a:cxn>
                <a:cxn ang="0">
                  <a:pos x="2308" y="0"/>
                </a:cxn>
                <a:cxn ang="0">
                  <a:pos x="2308" y="38"/>
                </a:cxn>
                <a:cxn ang="0">
                  <a:pos x="2302" y="38"/>
                </a:cxn>
                <a:cxn ang="0">
                  <a:pos x="2302" y="0"/>
                </a:cxn>
                <a:cxn ang="0">
                  <a:pos x="2308" y="0"/>
                </a:cxn>
                <a:cxn ang="0">
                  <a:pos x="2769" y="0"/>
                </a:cxn>
                <a:cxn ang="0">
                  <a:pos x="2769" y="38"/>
                </a:cxn>
                <a:cxn ang="0">
                  <a:pos x="2764" y="38"/>
                </a:cxn>
                <a:cxn ang="0">
                  <a:pos x="2764" y="0"/>
                </a:cxn>
                <a:cxn ang="0">
                  <a:pos x="2769" y="0"/>
                </a:cxn>
                <a:cxn ang="0">
                  <a:pos x="3225" y="0"/>
                </a:cxn>
                <a:cxn ang="0">
                  <a:pos x="3225" y="38"/>
                </a:cxn>
                <a:cxn ang="0">
                  <a:pos x="3220" y="38"/>
                </a:cxn>
                <a:cxn ang="0">
                  <a:pos x="3220" y="0"/>
                </a:cxn>
                <a:cxn ang="0">
                  <a:pos x="3225" y="0"/>
                </a:cxn>
              </a:cxnLst>
              <a:rect l="0" t="0" r="r" b="b"/>
              <a:pathLst>
                <a:path w="3225" h="38">
                  <a:moveTo>
                    <a:pt x="5" y="0"/>
                  </a:moveTo>
                  <a:lnTo>
                    <a:pt x="5" y="38"/>
                  </a:lnTo>
                  <a:lnTo>
                    <a:pt x="0" y="38"/>
                  </a:lnTo>
                  <a:lnTo>
                    <a:pt x="0" y="0"/>
                  </a:lnTo>
                  <a:lnTo>
                    <a:pt x="5" y="0"/>
                  </a:lnTo>
                  <a:close/>
                  <a:moveTo>
                    <a:pt x="467" y="0"/>
                  </a:moveTo>
                  <a:lnTo>
                    <a:pt x="467" y="38"/>
                  </a:lnTo>
                  <a:lnTo>
                    <a:pt x="461" y="38"/>
                  </a:lnTo>
                  <a:lnTo>
                    <a:pt x="461" y="0"/>
                  </a:lnTo>
                  <a:lnTo>
                    <a:pt x="467" y="0"/>
                  </a:lnTo>
                  <a:close/>
                  <a:moveTo>
                    <a:pt x="928" y="0"/>
                  </a:moveTo>
                  <a:lnTo>
                    <a:pt x="928" y="38"/>
                  </a:lnTo>
                  <a:lnTo>
                    <a:pt x="923" y="38"/>
                  </a:lnTo>
                  <a:lnTo>
                    <a:pt x="923" y="0"/>
                  </a:lnTo>
                  <a:lnTo>
                    <a:pt x="928" y="0"/>
                  </a:lnTo>
                  <a:close/>
                  <a:moveTo>
                    <a:pt x="1384" y="0"/>
                  </a:moveTo>
                  <a:lnTo>
                    <a:pt x="1384" y="38"/>
                  </a:lnTo>
                  <a:lnTo>
                    <a:pt x="1379" y="38"/>
                  </a:lnTo>
                  <a:lnTo>
                    <a:pt x="1379" y="0"/>
                  </a:lnTo>
                  <a:lnTo>
                    <a:pt x="1384" y="0"/>
                  </a:lnTo>
                  <a:close/>
                  <a:moveTo>
                    <a:pt x="1846" y="0"/>
                  </a:moveTo>
                  <a:lnTo>
                    <a:pt x="1846" y="38"/>
                  </a:lnTo>
                  <a:lnTo>
                    <a:pt x="1840" y="38"/>
                  </a:lnTo>
                  <a:lnTo>
                    <a:pt x="1840" y="0"/>
                  </a:lnTo>
                  <a:lnTo>
                    <a:pt x="1846" y="0"/>
                  </a:lnTo>
                  <a:close/>
                  <a:moveTo>
                    <a:pt x="2308" y="0"/>
                  </a:moveTo>
                  <a:lnTo>
                    <a:pt x="2308" y="38"/>
                  </a:lnTo>
                  <a:lnTo>
                    <a:pt x="2302" y="38"/>
                  </a:lnTo>
                  <a:lnTo>
                    <a:pt x="2302" y="0"/>
                  </a:lnTo>
                  <a:lnTo>
                    <a:pt x="2308" y="0"/>
                  </a:lnTo>
                  <a:close/>
                  <a:moveTo>
                    <a:pt x="2769" y="0"/>
                  </a:moveTo>
                  <a:lnTo>
                    <a:pt x="2769" y="38"/>
                  </a:lnTo>
                  <a:lnTo>
                    <a:pt x="2764" y="38"/>
                  </a:lnTo>
                  <a:lnTo>
                    <a:pt x="2764" y="0"/>
                  </a:lnTo>
                  <a:lnTo>
                    <a:pt x="2769" y="0"/>
                  </a:lnTo>
                  <a:close/>
                  <a:moveTo>
                    <a:pt x="3225" y="0"/>
                  </a:moveTo>
                  <a:lnTo>
                    <a:pt x="3225" y="38"/>
                  </a:lnTo>
                  <a:lnTo>
                    <a:pt x="3220" y="38"/>
                  </a:lnTo>
                  <a:lnTo>
                    <a:pt x="3220" y="0"/>
                  </a:lnTo>
                  <a:lnTo>
                    <a:pt x="3225"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037" name="Rectangle 13"/>
            <p:cNvSpPr>
              <a:spLocks noChangeArrowheads="1"/>
            </p:cNvSpPr>
            <p:nvPr/>
          </p:nvSpPr>
          <p:spPr bwMode="auto">
            <a:xfrm>
              <a:off x="796" y="2049"/>
              <a:ext cx="134"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654" y="1839"/>
              <a:ext cx="278"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100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654" y="1628"/>
              <a:ext cx="278"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200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654" y="1418"/>
              <a:ext cx="278"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300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654" y="1207"/>
              <a:ext cx="278" cy="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400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654" y="997"/>
              <a:ext cx="278"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Trebuchet MS" pitchFamily="34" charset="0"/>
                  <a:cs typeface="Arial" pitchFamily="34" charset="0"/>
                </a:rPr>
                <a:t>500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Freeform 19"/>
            <p:cNvSpPr>
              <a:spLocks noEditPoints="1"/>
            </p:cNvSpPr>
            <p:nvPr/>
          </p:nvSpPr>
          <p:spPr bwMode="auto">
            <a:xfrm>
              <a:off x="555" y="2255"/>
              <a:ext cx="679" cy="684"/>
            </a:xfrm>
            <a:custGeom>
              <a:avLst/>
              <a:gdLst/>
              <a:ahLst/>
              <a:cxnLst>
                <a:cxn ang="0">
                  <a:pos x="148" y="1975"/>
                </a:cxn>
                <a:cxn ang="0">
                  <a:pos x="277" y="1846"/>
                </a:cxn>
                <a:cxn ang="0">
                  <a:pos x="166" y="1836"/>
                </a:cxn>
                <a:cxn ang="0">
                  <a:pos x="291" y="1784"/>
                </a:cxn>
                <a:cxn ang="0">
                  <a:pos x="295" y="1690"/>
                </a:cxn>
                <a:cxn ang="0">
                  <a:pos x="139" y="1689"/>
                </a:cxn>
                <a:cxn ang="0">
                  <a:pos x="214" y="1581"/>
                </a:cxn>
                <a:cxn ang="0">
                  <a:pos x="165" y="1662"/>
                </a:cxn>
                <a:cxn ang="0">
                  <a:pos x="255" y="1658"/>
                </a:cxn>
                <a:cxn ang="0">
                  <a:pos x="335" y="1795"/>
                </a:cxn>
                <a:cxn ang="0">
                  <a:pos x="268" y="1466"/>
                </a:cxn>
                <a:cxn ang="0">
                  <a:pos x="321" y="1413"/>
                </a:cxn>
                <a:cxn ang="0">
                  <a:pos x="718" y="1410"/>
                </a:cxn>
                <a:cxn ang="0">
                  <a:pos x="396" y="1339"/>
                </a:cxn>
                <a:cxn ang="0">
                  <a:pos x="529" y="1205"/>
                </a:cxn>
                <a:cxn ang="0">
                  <a:pos x="801" y="1399"/>
                </a:cxn>
                <a:cxn ang="0">
                  <a:pos x="743" y="1315"/>
                </a:cxn>
                <a:cxn ang="0">
                  <a:pos x="817" y="1339"/>
                </a:cxn>
                <a:cxn ang="0">
                  <a:pos x="829" y="947"/>
                </a:cxn>
                <a:cxn ang="0">
                  <a:pos x="980" y="1101"/>
                </a:cxn>
                <a:cxn ang="0">
                  <a:pos x="907" y="1013"/>
                </a:cxn>
                <a:cxn ang="0">
                  <a:pos x="999" y="1131"/>
                </a:cxn>
                <a:cxn ang="0">
                  <a:pos x="806" y="922"/>
                </a:cxn>
                <a:cxn ang="0">
                  <a:pos x="1098" y="965"/>
                </a:cxn>
                <a:cxn ang="0">
                  <a:pos x="1185" y="932"/>
                </a:cxn>
                <a:cxn ang="0">
                  <a:pos x="983" y="888"/>
                </a:cxn>
                <a:cxn ang="0">
                  <a:pos x="1148" y="838"/>
                </a:cxn>
                <a:cxn ang="0">
                  <a:pos x="1107" y="843"/>
                </a:cxn>
                <a:cxn ang="0">
                  <a:pos x="1181" y="695"/>
                </a:cxn>
                <a:cxn ang="0">
                  <a:pos x="1246" y="877"/>
                </a:cxn>
                <a:cxn ang="0">
                  <a:pos x="1168" y="666"/>
                </a:cxn>
                <a:cxn ang="0">
                  <a:pos x="1420" y="523"/>
                </a:cxn>
                <a:cxn ang="0">
                  <a:pos x="1453" y="670"/>
                </a:cxn>
                <a:cxn ang="0">
                  <a:pos x="1276" y="600"/>
                </a:cxn>
                <a:cxn ang="0">
                  <a:pos x="1346" y="777"/>
                </a:cxn>
                <a:cxn ang="0">
                  <a:pos x="1263" y="571"/>
                </a:cxn>
                <a:cxn ang="0">
                  <a:pos x="1392" y="468"/>
                </a:cxn>
                <a:cxn ang="0">
                  <a:pos x="1636" y="454"/>
                </a:cxn>
                <a:cxn ang="0">
                  <a:pos x="1508" y="463"/>
                </a:cxn>
                <a:cxn ang="0">
                  <a:pos x="1474" y="431"/>
                </a:cxn>
                <a:cxn ang="0">
                  <a:pos x="1531" y="331"/>
                </a:cxn>
                <a:cxn ang="0">
                  <a:pos x="1689" y="439"/>
                </a:cxn>
                <a:cxn ang="0">
                  <a:pos x="1561" y="417"/>
                </a:cxn>
                <a:cxn ang="0">
                  <a:pos x="1615" y="438"/>
                </a:cxn>
                <a:cxn ang="0">
                  <a:pos x="1686" y="209"/>
                </a:cxn>
                <a:cxn ang="0">
                  <a:pos x="1745" y="378"/>
                </a:cxn>
                <a:cxn ang="0">
                  <a:pos x="1621" y="255"/>
                </a:cxn>
                <a:cxn ang="0">
                  <a:pos x="1807" y="316"/>
                </a:cxn>
                <a:cxn ang="0">
                  <a:pos x="1898" y="291"/>
                </a:cxn>
                <a:cxn ang="0">
                  <a:pos x="1845" y="191"/>
                </a:cxn>
                <a:cxn ang="0">
                  <a:pos x="1813" y="26"/>
                </a:cxn>
              </a:cxnLst>
              <a:rect l="0" t="0" r="r" b="b"/>
              <a:pathLst>
                <a:path w="1951" h="2005">
                  <a:moveTo>
                    <a:pt x="248" y="1875"/>
                  </a:moveTo>
                  <a:lnTo>
                    <a:pt x="193" y="1848"/>
                  </a:lnTo>
                  <a:lnTo>
                    <a:pt x="121" y="1920"/>
                  </a:lnTo>
                  <a:lnTo>
                    <a:pt x="148" y="1975"/>
                  </a:lnTo>
                  <a:lnTo>
                    <a:pt x="118" y="2005"/>
                  </a:lnTo>
                  <a:lnTo>
                    <a:pt x="0" y="1729"/>
                  </a:lnTo>
                  <a:lnTo>
                    <a:pt x="7" y="1722"/>
                  </a:lnTo>
                  <a:lnTo>
                    <a:pt x="277" y="1846"/>
                  </a:lnTo>
                  <a:lnTo>
                    <a:pt x="248" y="1875"/>
                  </a:lnTo>
                  <a:close/>
                  <a:moveTo>
                    <a:pt x="53" y="1778"/>
                  </a:moveTo>
                  <a:lnTo>
                    <a:pt x="109" y="1893"/>
                  </a:lnTo>
                  <a:lnTo>
                    <a:pt x="166" y="1836"/>
                  </a:lnTo>
                  <a:lnTo>
                    <a:pt x="53" y="1778"/>
                  </a:lnTo>
                  <a:close/>
                  <a:moveTo>
                    <a:pt x="278" y="1827"/>
                  </a:moveTo>
                  <a:lnTo>
                    <a:pt x="263" y="1793"/>
                  </a:lnTo>
                  <a:cubicBezTo>
                    <a:pt x="272" y="1792"/>
                    <a:pt x="281" y="1789"/>
                    <a:pt x="291" y="1784"/>
                  </a:cubicBezTo>
                  <a:cubicBezTo>
                    <a:pt x="301" y="1779"/>
                    <a:pt x="309" y="1773"/>
                    <a:pt x="314" y="1767"/>
                  </a:cubicBezTo>
                  <a:cubicBezTo>
                    <a:pt x="325" y="1757"/>
                    <a:pt x="330" y="1746"/>
                    <a:pt x="331" y="1734"/>
                  </a:cubicBezTo>
                  <a:cubicBezTo>
                    <a:pt x="332" y="1722"/>
                    <a:pt x="327" y="1712"/>
                    <a:pt x="319" y="1703"/>
                  </a:cubicBezTo>
                  <a:cubicBezTo>
                    <a:pt x="312" y="1696"/>
                    <a:pt x="304" y="1692"/>
                    <a:pt x="295" y="1690"/>
                  </a:cubicBezTo>
                  <a:cubicBezTo>
                    <a:pt x="286" y="1688"/>
                    <a:pt x="271" y="1690"/>
                    <a:pt x="251" y="1698"/>
                  </a:cubicBezTo>
                  <a:lnTo>
                    <a:pt x="228" y="1706"/>
                  </a:lnTo>
                  <a:cubicBezTo>
                    <a:pt x="208" y="1713"/>
                    <a:pt x="192" y="1715"/>
                    <a:pt x="178" y="1712"/>
                  </a:cubicBezTo>
                  <a:cubicBezTo>
                    <a:pt x="164" y="1709"/>
                    <a:pt x="151" y="1701"/>
                    <a:pt x="139" y="1689"/>
                  </a:cubicBezTo>
                  <a:cubicBezTo>
                    <a:pt x="125" y="1675"/>
                    <a:pt x="118" y="1658"/>
                    <a:pt x="119" y="1638"/>
                  </a:cubicBezTo>
                  <a:cubicBezTo>
                    <a:pt x="119" y="1618"/>
                    <a:pt x="128" y="1600"/>
                    <a:pt x="144" y="1584"/>
                  </a:cubicBezTo>
                  <a:cubicBezTo>
                    <a:pt x="165" y="1563"/>
                    <a:pt x="184" y="1551"/>
                    <a:pt x="199" y="1550"/>
                  </a:cubicBezTo>
                  <a:lnTo>
                    <a:pt x="214" y="1581"/>
                  </a:lnTo>
                  <a:cubicBezTo>
                    <a:pt x="208" y="1582"/>
                    <a:pt x="200" y="1584"/>
                    <a:pt x="191" y="1589"/>
                  </a:cubicBezTo>
                  <a:cubicBezTo>
                    <a:pt x="181" y="1594"/>
                    <a:pt x="173" y="1600"/>
                    <a:pt x="167" y="1606"/>
                  </a:cubicBezTo>
                  <a:cubicBezTo>
                    <a:pt x="158" y="1615"/>
                    <a:pt x="154" y="1625"/>
                    <a:pt x="153" y="1635"/>
                  </a:cubicBezTo>
                  <a:cubicBezTo>
                    <a:pt x="153" y="1645"/>
                    <a:pt x="157" y="1654"/>
                    <a:pt x="165" y="1662"/>
                  </a:cubicBezTo>
                  <a:cubicBezTo>
                    <a:pt x="170" y="1667"/>
                    <a:pt x="176" y="1671"/>
                    <a:pt x="182" y="1673"/>
                  </a:cubicBezTo>
                  <a:cubicBezTo>
                    <a:pt x="188" y="1675"/>
                    <a:pt x="194" y="1676"/>
                    <a:pt x="200" y="1676"/>
                  </a:cubicBezTo>
                  <a:cubicBezTo>
                    <a:pt x="206" y="1675"/>
                    <a:pt x="216" y="1672"/>
                    <a:pt x="232" y="1667"/>
                  </a:cubicBezTo>
                  <a:lnTo>
                    <a:pt x="255" y="1658"/>
                  </a:lnTo>
                  <a:cubicBezTo>
                    <a:pt x="275" y="1651"/>
                    <a:pt x="291" y="1650"/>
                    <a:pt x="305" y="1653"/>
                  </a:cubicBezTo>
                  <a:cubicBezTo>
                    <a:pt x="320" y="1656"/>
                    <a:pt x="333" y="1665"/>
                    <a:pt x="347" y="1678"/>
                  </a:cubicBezTo>
                  <a:cubicBezTo>
                    <a:pt x="361" y="1693"/>
                    <a:pt x="368" y="1711"/>
                    <a:pt x="366" y="1733"/>
                  </a:cubicBezTo>
                  <a:cubicBezTo>
                    <a:pt x="365" y="1755"/>
                    <a:pt x="354" y="1775"/>
                    <a:pt x="335" y="1795"/>
                  </a:cubicBezTo>
                  <a:cubicBezTo>
                    <a:pt x="317" y="1812"/>
                    <a:pt x="298" y="1823"/>
                    <a:pt x="278" y="1827"/>
                  </a:cubicBezTo>
                  <a:close/>
                  <a:moveTo>
                    <a:pt x="436" y="1687"/>
                  </a:moveTo>
                  <a:lnTo>
                    <a:pt x="242" y="1493"/>
                  </a:lnTo>
                  <a:lnTo>
                    <a:pt x="268" y="1466"/>
                  </a:lnTo>
                  <a:lnTo>
                    <a:pt x="463" y="1660"/>
                  </a:lnTo>
                  <a:lnTo>
                    <a:pt x="436" y="1687"/>
                  </a:lnTo>
                  <a:close/>
                  <a:moveTo>
                    <a:pt x="515" y="1608"/>
                  </a:moveTo>
                  <a:lnTo>
                    <a:pt x="321" y="1413"/>
                  </a:lnTo>
                  <a:lnTo>
                    <a:pt x="348" y="1387"/>
                  </a:lnTo>
                  <a:lnTo>
                    <a:pt x="542" y="1581"/>
                  </a:lnTo>
                  <a:lnTo>
                    <a:pt x="515" y="1608"/>
                  </a:lnTo>
                  <a:close/>
                  <a:moveTo>
                    <a:pt x="718" y="1410"/>
                  </a:moveTo>
                  <a:lnTo>
                    <a:pt x="476" y="1368"/>
                  </a:lnTo>
                  <a:lnTo>
                    <a:pt x="615" y="1508"/>
                  </a:lnTo>
                  <a:lnTo>
                    <a:pt x="590" y="1533"/>
                  </a:lnTo>
                  <a:lnTo>
                    <a:pt x="396" y="1339"/>
                  </a:lnTo>
                  <a:lnTo>
                    <a:pt x="406" y="1328"/>
                  </a:lnTo>
                  <a:lnTo>
                    <a:pt x="638" y="1365"/>
                  </a:lnTo>
                  <a:lnTo>
                    <a:pt x="504" y="1230"/>
                  </a:lnTo>
                  <a:lnTo>
                    <a:pt x="529" y="1205"/>
                  </a:lnTo>
                  <a:lnTo>
                    <a:pt x="726" y="1402"/>
                  </a:lnTo>
                  <a:lnTo>
                    <a:pt x="718" y="1410"/>
                  </a:lnTo>
                  <a:close/>
                  <a:moveTo>
                    <a:pt x="818" y="1402"/>
                  </a:moveTo>
                  <a:lnTo>
                    <a:pt x="801" y="1399"/>
                  </a:lnTo>
                  <a:cubicBezTo>
                    <a:pt x="804" y="1371"/>
                    <a:pt x="801" y="1353"/>
                    <a:pt x="792" y="1344"/>
                  </a:cubicBezTo>
                  <a:cubicBezTo>
                    <a:pt x="788" y="1340"/>
                    <a:pt x="783" y="1338"/>
                    <a:pt x="777" y="1337"/>
                  </a:cubicBezTo>
                  <a:cubicBezTo>
                    <a:pt x="765" y="1341"/>
                    <a:pt x="756" y="1339"/>
                    <a:pt x="750" y="1332"/>
                  </a:cubicBezTo>
                  <a:cubicBezTo>
                    <a:pt x="745" y="1328"/>
                    <a:pt x="743" y="1322"/>
                    <a:pt x="743" y="1315"/>
                  </a:cubicBezTo>
                  <a:cubicBezTo>
                    <a:pt x="744" y="1309"/>
                    <a:pt x="747" y="1303"/>
                    <a:pt x="752" y="1297"/>
                  </a:cubicBezTo>
                  <a:cubicBezTo>
                    <a:pt x="757" y="1292"/>
                    <a:pt x="764" y="1290"/>
                    <a:pt x="772" y="1290"/>
                  </a:cubicBezTo>
                  <a:cubicBezTo>
                    <a:pt x="780" y="1291"/>
                    <a:pt x="787" y="1294"/>
                    <a:pt x="793" y="1299"/>
                  </a:cubicBezTo>
                  <a:cubicBezTo>
                    <a:pt x="804" y="1311"/>
                    <a:pt x="812" y="1324"/>
                    <a:pt x="817" y="1339"/>
                  </a:cubicBezTo>
                  <a:cubicBezTo>
                    <a:pt x="821" y="1353"/>
                    <a:pt x="822" y="1374"/>
                    <a:pt x="818" y="1402"/>
                  </a:cubicBezTo>
                  <a:close/>
                  <a:moveTo>
                    <a:pt x="872" y="890"/>
                  </a:moveTo>
                  <a:lnTo>
                    <a:pt x="883" y="923"/>
                  </a:lnTo>
                  <a:cubicBezTo>
                    <a:pt x="860" y="926"/>
                    <a:pt x="841" y="934"/>
                    <a:pt x="829" y="947"/>
                  </a:cubicBezTo>
                  <a:cubicBezTo>
                    <a:pt x="808" y="967"/>
                    <a:pt x="799" y="990"/>
                    <a:pt x="802" y="1017"/>
                  </a:cubicBezTo>
                  <a:cubicBezTo>
                    <a:pt x="805" y="1043"/>
                    <a:pt x="818" y="1067"/>
                    <a:pt x="841" y="1091"/>
                  </a:cubicBezTo>
                  <a:cubicBezTo>
                    <a:pt x="864" y="1113"/>
                    <a:pt x="888" y="1126"/>
                    <a:pt x="913" y="1128"/>
                  </a:cubicBezTo>
                  <a:cubicBezTo>
                    <a:pt x="938" y="1130"/>
                    <a:pt x="961" y="1121"/>
                    <a:pt x="980" y="1101"/>
                  </a:cubicBezTo>
                  <a:cubicBezTo>
                    <a:pt x="995" y="1087"/>
                    <a:pt x="1002" y="1072"/>
                    <a:pt x="1002" y="1054"/>
                  </a:cubicBezTo>
                  <a:lnTo>
                    <a:pt x="957" y="1009"/>
                  </a:lnTo>
                  <a:lnTo>
                    <a:pt x="930" y="1036"/>
                  </a:lnTo>
                  <a:lnTo>
                    <a:pt x="907" y="1013"/>
                  </a:lnTo>
                  <a:lnTo>
                    <a:pt x="961" y="960"/>
                  </a:lnTo>
                  <a:lnTo>
                    <a:pt x="1045" y="1044"/>
                  </a:lnTo>
                  <a:cubicBezTo>
                    <a:pt x="1044" y="1057"/>
                    <a:pt x="1039" y="1072"/>
                    <a:pt x="1030" y="1088"/>
                  </a:cubicBezTo>
                  <a:cubicBezTo>
                    <a:pt x="1021" y="1105"/>
                    <a:pt x="1011" y="1119"/>
                    <a:pt x="999" y="1131"/>
                  </a:cubicBezTo>
                  <a:cubicBezTo>
                    <a:pt x="972" y="1158"/>
                    <a:pt x="942" y="1170"/>
                    <a:pt x="908" y="1167"/>
                  </a:cubicBezTo>
                  <a:cubicBezTo>
                    <a:pt x="874" y="1164"/>
                    <a:pt x="843" y="1148"/>
                    <a:pt x="812" y="1118"/>
                  </a:cubicBezTo>
                  <a:cubicBezTo>
                    <a:pt x="782" y="1088"/>
                    <a:pt x="766" y="1055"/>
                    <a:pt x="765" y="1019"/>
                  </a:cubicBezTo>
                  <a:cubicBezTo>
                    <a:pt x="763" y="983"/>
                    <a:pt x="777" y="951"/>
                    <a:pt x="806" y="922"/>
                  </a:cubicBezTo>
                  <a:cubicBezTo>
                    <a:pt x="826" y="902"/>
                    <a:pt x="848" y="891"/>
                    <a:pt x="872" y="890"/>
                  </a:cubicBezTo>
                  <a:close/>
                  <a:moveTo>
                    <a:pt x="1148" y="838"/>
                  </a:moveTo>
                  <a:lnTo>
                    <a:pt x="1046" y="940"/>
                  </a:lnTo>
                  <a:cubicBezTo>
                    <a:pt x="1062" y="957"/>
                    <a:pt x="1080" y="965"/>
                    <a:pt x="1098" y="965"/>
                  </a:cubicBezTo>
                  <a:cubicBezTo>
                    <a:pt x="1114" y="965"/>
                    <a:pt x="1128" y="958"/>
                    <a:pt x="1140" y="945"/>
                  </a:cubicBezTo>
                  <a:cubicBezTo>
                    <a:pt x="1155" y="931"/>
                    <a:pt x="1163" y="915"/>
                    <a:pt x="1164" y="897"/>
                  </a:cubicBezTo>
                  <a:lnTo>
                    <a:pt x="1193" y="904"/>
                  </a:lnTo>
                  <a:cubicBezTo>
                    <a:pt x="1193" y="912"/>
                    <a:pt x="1190" y="921"/>
                    <a:pt x="1185" y="932"/>
                  </a:cubicBezTo>
                  <a:cubicBezTo>
                    <a:pt x="1178" y="946"/>
                    <a:pt x="1169" y="959"/>
                    <a:pt x="1157" y="972"/>
                  </a:cubicBezTo>
                  <a:cubicBezTo>
                    <a:pt x="1139" y="989"/>
                    <a:pt x="1118" y="999"/>
                    <a:pt x="1093" y="999"/>
                  </a:cubicBezTo>
                  <a:cubicBezTo>
                    <a:pt x="1066" y="999"/>
                    <a:pt x="1041" y="988"/>
                    <a:pt x="1018" y="966"/>
                  </a:cubicBezTo>
                  <a:cubicBezTo>
                    <a:pt x="995" y="942"/>
                    <a:pt x="983" y="917"/>
                    <a:pt x="983" y="888"/>
                  </a:cubicBezTo>
                  <a:cubicBezTo>
                    <a:pt x="984" y="863"/>
                    <a:pt x="992" y="841"/>
                    <a:pt x="1010" y="824"/>
                  </a:cubicBezTo>
                  <a:cubicBezTo>
                    <a:pt x="1030" y="804"/>
                    <a:pt x="1052" y="794"/>
                    <a:pt x="1074" y="793"/>
                  </a:cubicBezTo>
                  <a:cubicBezTo>
                    <a:pt x="1096" y="793"/>
                    <a:pt x="1117" y="802"/>
                    <a:pt x="1135" y="820"/>
                  </a:cubicBezTo>
                  <a:cubicBezTo>
                    <a:pt x="1140" y="826"/>
                    <a:pt x="1145" y="832"/>
                    <a:pt x="1148" y="838"/>
                  </a:cubicBezTo>
                  <a:close/>
                  <a:moveTo>
                    <a:pt x="1032" y="844"/>
                  </a:moveTo>
                  <a:cubicBezTo>
                    <a:pt x="1021" y="855"/>
                    <a:pt x="1015" y="868"/>
                    <a:pt x="1015" y="883"/>
                  </a:cubicBezTo>
                  <a:cubicBezTo>
                    <a:pt x="1014" y="897"/>
                    <a:pt x="1019" y="910"/>
                    <a:pt x="1028" y="921"/>
                  </a:cubicBezTo>
                  <a:lnTo>
                    <a:pt x="1107" y="843"/>
                  </a:lnTo>
                  <a:cubicBezTo>
                    <a:pt x="1097" y="832"/>
                    <a:pt x="1085" y="827"/>
                    <a:pt x="1072" y="827"/>
                  </a:cubicBezTo>
                  <a:cubicBezTo>
                    <a:pt x="1057" y="826"/>
                    <a:pt x="1044" y="832"/>
                    <a:pt x="1032" y="844"/>
                  </a:cubicBezTo>
                  <a:close/>
                  <a:moveTo>
                    <a:pt x="1204" y="684"/>
                  </a:moveTo>
                  <a:cubicBezTo>
                    <a:pt x="1194" y="686"/>
                    <a:pt x="1187" y="689"/>
                    <a:pt x="1181" y="695"/>
                  </a:cubicBezTo>
                  <a:cubicBezTo>
                    <a:pt x="1172" y="704"/>
                    <a:pt x="1169" y="716"/>
                    <a:pt x="1170" y="731"/>
                  </a:cubicBezTo>
                  <a:cubicBezTo>
                    <a:pt x="1172" y="745"/>
                    <a:pt x="1178" y="759"/>
                    <a:pt x="1190" y="770"/>
                  </a:cubicBezTo>
                  <a:lnTo>
                    <a:pt x="1271" y="852"/>
                  </a:lnTo>
                  <a:lnTo>
                    <a:pt x="1246" y="877"/>
                  </a:lnTo>
                  <a:lnTo>
                    <a:pt x="1104" y="735"/>
                  </a:lnTo>
                  <a:lnTo>
                    <a:pt x="1129" y="710"/>
                  </a:lnTo>
                  <a:lnTo>
                    <a:pt x="1152" y="732"/>
                  </a:lnTo>
                  <a:cubicBezTo>
                    <a:pt x="1144" y="706"/>
                    <a:pt x="1150" y="684"/>
                    <a:pt x="1168" y="666"/>
                  </a:cubicBezTo>
                  <a:cubicBezTo>
                    <a:pt x="1172" y="662"/>
                    <a:pt x="1179" y="656"/>
                    <a:pt x="1190" y="649"/>
                  </a:cubicBezTo>
                  <a:lnTo>
                    <a:pt x="1204" y="684"/>
                  </a:lnTo>
                  <a:close/>
                  <a:moveTo>
                    <a:pt x="1510" y="613"/>
                  </a:moveTo>
                  <a:lnTo>
                    <a:pt x="1420" y="523"/>
                  </a:lnTo>
                  <a:cubicBezTo>
                    <a:pt x="1398" y="500"/>
                    <a:pt x="1377" y="499"/>
                    <a:pt x="1358" y="518"/>
                  </a:cubicBezTo>
                  <a:cubicBezTo>
                    <a:pt x="1352" y="524"/>
                    <a:pt x="1348" y="532"/>
                    <a:pt x="1346" y="541"/>
                  </a:cubicBezTo>
                  <a:cubicBezTo>
                    <a:pt x="1345" y="550"/>
                    <a:pt x="1346" y="558"/>
                    <a:pt x="1348" y="565"/>
                  </a:cubicBezTo>
                  <a:lnTo>
                    <a:pt x="1453" y="670"/>
                  </a:lnTo>
                  <a:lnTo>
                    <a:pt x="1428" y="695"/>
                  </a:lnTo>
                  <a:lnTo>
                    <a:pt x="1327" y="594"/>
                  </a:lnTo>
                  <a:cubicBezTo>
                    <a:pt x="1320" y="587"/>
                    <a:pt x="1312" y="584"/>
                    <a:pt x="1303" y="585"/>
                  </a:cubicBezTo>
                  <a:cubicBezTo>
                    <a:pt x="1294" y="587"/>
                    <a:pt x="1285" y="591"/>
                    <a:pt x="1276" y="600"/>
                  </a:cubicBezTo>
                  <a:cubicBezTo>
                    <a:pt x="1271" y="605"/>
                    <a:pt x="1268" y="612"/>
                    <a:pt x="1266" y="622"/>
                  </a:cubicBezTo>
                  <a:cubicBezTo>
                    <a:pt x="1264" y="632"/>
                    <a:pt x="1264" y="640"/>
                    <a:pt x="1266" y="647"/>
                  </a:cubicBezTo>
                  <a:lnTo>
                    <a:pt x="1371" y="752"/>
                  </a:lnTo>
                  <a:lnTo>
                    <a:pt x="1346" y="777"/>
                  </a:lnTo>
                  <a:lnTo>
                    <a:pt x="1204" y="635"/>
                  </a:lnTo>
                  <a:lnTo>
                    <a:pt x="1220" y="619"/>
                  </a:lnTo>
                  <a:lnTo>
                    <a:pt x="1245" y="627"/>
                  </a:lnTo>
                  <a:cubicBezTo>
                    <a:pt x="1242" y="604"/>
                    <a:pt x="1248" y="586"/>
                    <a:pt x="1263" y="571"/>
                  </a:cubicBezTo>
                  <a:cubicBezTo>
                    <a:pt x="1283" y="551"/>
                    <a:pt x="1303" y="543"/>
                    <a:pt x="1324" y="547"/>
                  </a:cubicBezTo>
                  <a:cubicBezTo>
                    <a:pt x="1322" y="539"/>
                    <a:pt x="1322" y="529"/>
                    <a:pt x="1326" y="518"/>
                  </a:cubicBezTo>
                  <a:cubicBezTo>
                    <a:pt x="1331" y="507"/>
                    <a:pt x="1337" y="497"/>
                    <a:pt x="1345" y="489"/>
                  </a:cubicBezTo>
                  <a:cubicBezTo>
                    <a:pt x="1359" y="474"/>
                    <a:pt x="1375" y="467"/>
                    <a:pt x="1392" y="468"/>
                  </a:cubicBezTo>
                  <a:cubicBezTo>
                    <a:pt x="1409" y="469"/>
                    <a:pt x="1425" y="477"/>
                    <a:pt x="1441" y="492"/>
                  </a:cubicBezTo>
                  <a:lnTo>
                    <a:pt x="1536" y="587"/>
                  </a:lnTo>
                  <a:lnTo>
                    <a:pt x="1510" y="613"/>
                  </a:lnTo>
                  <a:close/>
                  <a:moveTo>
                    <a:pt x="1636" y="454"/>
                  </a:moveTo>
                  <a:cubicBezTo>
                    <a:pt x="1639" y="477"/>
                    <a:pt x="1630" y="499"/>
                    <a:pt x="1609" y="519"/>
                  </a:cubicBezTo>
                  <a:cubicBezTo>
                    <a:pt x="1598" y="531"/>
                    <a:pt x="1584" y="536"/>
                    <a:pt x="1568" y="536"/>
                  </a:cubicBezTo>
                  <a:cubicBezTo>
                    <a:pt x="1551" y="536"/>
                    <a:pt x="1537" y="530"/>
                    <a:pt x="1525" y="518"/>
                  </a:cubicBezTo>
                  <a:cubicBezTo>
                    <a:pt x="1511" y="504"/>
                    <a:pt x="1505" y="485"/>
                    <a:pt x="1508" y="463"/>
                  </a:cubicBezTo>
                  <a:cubicBezTo>
                    <a:pt x="1510" y="440"/>
                    <a:pt x="1521" y="419"/>
                    <a:pt x="1541" y="400"/>
                  </a:cubicBezTo>
                  <a:cubicBezTo>
                    <a:pt x="1546" y="395"/>
                    <a:pt x="1553" y="390"/>
                    <a:pt x="1562" y="385"/>
                  </a:cubicBezTo>
                  <a:cubicBezTo>
                    <a:pt x="1539" y="362"/>
                    <a:pt x="1518" y="361"/>
                    <a:pt x="1497" y="382"/>
                  </a:cubicBezTo>
                  <a:cubicBezTo>
                    <a:pt x="1481" y="397"/>
                    <a:pt x="1474" y="414"/>
                    <a:pt x="1474" y="431"/>
                  </a:cubicBezTo>
                  <a:lnTo>
                    <a:pt x="1442" y="420"/>
                  </a:lnTo>
                  <a:cubicBezTo>
                    <a:pt x="1443" y="411"/>
                    <a:pt x="1446" y="402"/>
                    <a:pt x="1452" y="390"/>
                  </a:cubicBezTo>
                  <a:cubicBezTo>
                    <a:pt x="1457" y="379"/>
                    <a:pt x="1464" y="370"/>
                    <a:pt x="1472" y="362"/>
                  </a:cubicBezTo>
                  <a:cubicBezTo>
                    <a:pt x="1492" y="341"/>
                    <a:pt x="1512" y="331"/>
                    <a:pt x="1531" y="331"/>
                  </a:cubicBezTo>
                  <a:cubicBezTo>
                    <a:pt x="1549" y="331"/>
                    <a:pt x="1569" y="341"/>
                    <a:pt x="1589" y="362"/>
                  </a:cubicBezTo>
                  <a:lnTo>
                    <a:pt x="1640" y="413"/>
                  </a:lnTo>
                  <a:cubicBezTo>
                    <a:pt x="1653" y="425"/>
                    <a:pt x="1665" y="430"/>
                    <a:pt x="1676" y="426"/>
                  </a:cubicBezTo>
                  <a:lnTo>
                    <a:pt x="1689" y="439"/>
                  </a:lnTo>
                  <a:cubicBezTo>
                    <a:pt x="1679" y="449"/>
                    <a:pt x="1670" y="456"/>
                    <a:pt x="1662" y="458"/>
                  </a:cubicBezTo>
                  <a:cubicBezTo>
                    <a:pt x="1654" y="460"/>
                    <a:pt x="1645" y="459"/>
                    <a:pt x="1636" y="454"/>
                  </a:cubicBezTo>
                  <a:close/>
                  <a:moveTo>
                    <a:pt x="1580" y="403"/>
                  </a:moveTo>
                  <a:cubicBezTo>
                    <a:pt x="1571" y="409"/>
                    <a:pt x="1564" y="414"/>
                    <a:pt x="1561" y="417"/>
                  </a:cubicBezTo>
                  <a:cubicBezTo>
                    <a:pt x="1548" y="430"/>
                    <a:pt x="1541" y="444"/>
                    <a:pt x="1540" y="458"/>
                  </a:cubicBezTo>
                  <a:cubicBezTo>
                    <a:pt x="1538" y="473"/>
                    <a:pt x="1542" y="485"/>
                    <a:pt x="1551" y="493"/>
                  </a:cubicBezTo>
                  <a:cubicBezTo>
                    <a:pt x="1566" y="508"/>
                    <a:pt x="1582" y="507"/>
                    <a:pt x="1599" y="489"/>
                  </a:cubicBezTo>
                  <a:cubicBezTo>
                    <a:pt x="1612" y="477"/>
                    <a:pt x="1617" y="459"/>
                    <a:pt x="1615" y="438"/>
                  </a:cubicBezTo>
                  <a:lnTo>
                    <a:pt x="1580" y="403"/>
                  </a:lnTo>
                  <a:close/>
                  <a:moveTo>
                    <a:pt x="1807" y="316"/>
                  </a:moveTo>
                  <a:lnTo>
                    <a:pt x="1724" y="234"/>
                  </a:lnTo>
                  <a:cubicBezTo>
                    <a:pt x="1709" y="219"/>
                    <a:pt x="1696" y="210"/>
                    <a:pt x="1686" y="209"/>
                  </a:cubicBezTo>
                  <a:cubicBezTo>
                    <a:pt x="1675" y="207"/>
                    <a:pt x="1664" y="212"/>
                    <a:pt x="1654" y="223"/>
                  </a:cubicBezTo>
                  <a:cubicBezTo>
                    <a:pt x="1648" y="228"/>
                    <a:pt x="1644" y="236"/>
                    <a:pt x="1641" y="246"/>
                  </a:cubicBezTo>
                  <a:cubicBezTo>
                    <a:pt x="1638" y="255"/>
                    <a:pt x="1637" y="265"/>
                    <a:pt x="1639" y="273"/>
                  </a:cubicBezTo>
                  <a:lnTo>
                    <a:pt x="1745" y="378"/>
                  </a:lnTo>
                  <a:lnTo>
                    <a:pt x="1719" y="404"/>
                  </a:lnTo>
                  <a:lnTo>
                    <a:pt x="1577" y="262"/>
                  </a:lnTo>
                  <a:lnTo>
                    <a:pt x="1595" y="244"/>
                  </a:lnTo>
                  <a:lnTo>
                    <a:pt x="1621" y="255"/>
                  </a:lnTo>
                  <a:cubicBezTo>
                    <a:pt x="1615" y="232"/>
                    <a:pt x="1622" y="212"/>
                    <a:pt x="1641" y="193"/>
                  </a:cubicBezTo>
                  <a:cubicBezTo>
                    <a:pt x="1672" y="162"/>
                    <a:pt x="1706" y="165"/>
                    <a:pt x="1744" y="203"/>
                  </a:cubicBezTo>
                  <a:lnTo>
                    <a:pt x="1832" y="291"/>
                  </a:lnTo>
                  <a:lnTo>
                    <a:pt x="1807" y="316"/>
                  </a:lnTo>
                  <a:close/>
                  <a:moveTo>
                    <a:pt x="1945" y="226"/>
                  </a:moveTo>
                  <a:cubicBezTo>
                    <a:pt x="1951" y="239"/>
                    <a:pt x="1951" y="253"/>
                    <a:pt x="1947" y="270"/>
                  </a:cubicBezTo>
                  <a:cubicBezTo>
                    <a:pt x="1942" y="286"/>
                    <a:pt x="1934" y="301"/>
                    <a:pt x="1921" y="314"/>
                  </a:cubicBezTo>
                  <a:lnTo>
                    <a:pt x="1898" y="291"/>
                  </a:lnTo>
                  <a:cubicBezTo>
                    <a:pt x="1909" y="281"/>
                    <a:pt x="1915" y="269"/>
                    <a:pt x="1918" y="257"/>
                  </a:cubicBezTo>
                  <a:cubicBezTo>
                    <a:pt x="1920" y="244"/>
                    <a:pt x="1918" y="235"/>
                    <a:pt x="1911" y="228"/>
                  </a:cubicBezTo>
                  <a:cubicBezTo>
                    <a:pt x="1903" y="220"/>
                    <a:pt x="1894" y="213"/>
                    <a:pt x="1884" y="209"/>
                  </a:cubicBezTo>
                  <a:cubicBezTo>
                    <a:pt x="1874" y="204"/>
                    <a:pt x="1861" y="198"/>
                    <a:pt x="1845" y="191"/>
                  </a:cubicBezTo>
                  <a:lnTo>
                    <a:pt x="1708" y="131"/>
                  </a:lnTo>
                  <a:lnTo>
                    <a:pt x="1734" y="105"/>
                  </a:lnTo>
                  <a:lnTo>
                    <a:pt x="1885" y="173"/>
                  </a:lnTo>
                  <a:lnTo>
                    <a:pt x="1813" y="26"/>
                  </a:lnTo>
                  <a:lnTo>
                    <a:pt x="1839" y="0"/>
                  </a:lnTo>
                  <a:lnTo>
                    <a:pt x="1945" y="2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4" name="Freeform 20"/>
            <p:cNvSpPr>
              <a:spLocks noEditPoints="1"/>
            </p:cNvSpPr>
            <p:nvPr/>
          </p:nvSpPr>
          <p:spPr bwMode="auto">
            <a:xfrm>
              <a:off x="1175" y="2265"/>
              <a:ext cx="520" cy="492"/>
            </a:xfrm>
            <a:custGeom>
              <a:avLst/>
              <a:gdLst/>
              <a:ahLst/>
              <a:cxnLst>
                <a:cxn ang="0">
                  <a:pos x="60" y="1227"/>
                </a:cxn>
                <a:cxn ang="0">
                  <a:pos x="152" y="1400"/>
                </a:cxn>
                <a:cxn ang="0">
                  <a:pos x="271" y="1324"/>
                </a:cxn>
                <a:cxn ang="0">
                  <a:pos x="53" y="1388"/>
                </a:cxn>
                <a:cxn ang="0">
                  <a:pos x="95" y="1164"/>
                </a:cxn>
                <a:cxn ang="0">
                  <a:pos x="361" y="1273"/>
                </a:cxn>
                <a:cxn ang="0">
                  <a:pos x="105" y="1140"/>
                </a:cxn>
                <a:cxn ang="0">
                  <a:pos x="217" y="1076"/>
                </a:cxn>
                <a:cxn ang="0">
                  <a:pos x="312" y="933"/>
                </a:cxn>
                <a:cxn ang="0">
                  <a:pos x="612" y="1118"/>
                </a:cxn>
                <a:cxn ang="0">
                  <a:pos x="571" y="1053"/>
                </a:cxn>
                <a:cxn ang="0">
                  <a:pos x="547" y="1013"/>
                </a:cxn>
                <a:cxn ang="0">
                  <a:pos x="612" y="1055"/>
                </a:cxn>
                <a:cxn ang="0">
                  <a:pos x="634" y="767"/>
                </a:cxn>
                <a:cxn ang="0">
                  <a:pos x="657" y="789"/>
                </a:cxn>
                <a:cxn ang="0">
                  <a:pos x="530" y="716"/>
                </a:cxn>
                <a:cxn ang="0">
                  <a:pos x="580" y="713"/>
                </a:cxn>
                <a:cxn ang="0">
                  <a:pos x="795" y="616"/>
                </a:cxn>
                <a:cxn ang="0">
                  <a:pos x="871" y="763"/>
                </a:cxn>
                <a:cxn ang="0">
                  <a:pos x="777" y="618"/>
                </a:cxn>
                <a:cxn ang="0">
                  <a:pos x="829" y="570"/>
                </a:cxn>
                <a:cxn ang="0">
                  <a:pos x="967" y="648"/>
                </a:cxn>
                <a:cxn ang="0">
                  <a:pos x="940" y="512"/>
                </a:cxn>
                <a:cxn ang="0">
                  <a:pos x="872" y="543"/>
                </a:cxn>
                <a:cxn ang="0">
                  <a:pos x="871" y="474"/>
                </a:cxn>
                <a:cxn ang="0">
                  <a:pos x="1039" y="525"/>
                </a:cxn>
                <a:cxn ang="0">
                  <a:pos x="1060" y="570"/>
                </a:cxn>
                <a:cxn ang="0">
                  <a:pos x="960" y="529"/>
                </a:cxn>
                <a:cxn ang="0">
                  <a:pos x="998" y="602"/>
                </a:cxn>
                <a:cxn ang="0">
                  <a:pos x="1206" y="428"/>
                </a:cxn>
                <a:cxn ang="0">
                  <a:pos x="1052" y="335"/>
                </a:cxn>
                <a:cxn ang="0">
                  <a:pos x="1143" y="491"/>
                </a:cxn>
                <a:cxn ang="0">
                  <a:pos x="993" y="357"/>
                </a:cxn>
                <a:cxn ang="0">
                  <a:pos x="1143" y="315"/>
                </a:cxn>
                <a:cxn ang="0">
                  <a:pos x="1242" y="131"/>
                </a:cxn>
                <a:cxn ang="0">
                  <a:pos x="1204" y="183"/>
                </a:cxn>
                <a:cxn ang="0">
                  <a:pos x="1263" y="307"/>
                </a:cxn>
                <a:cxn ang="0">
                  <a:pos x="1363" y="250"/>
                </a:cxn>
                <a:cxn ang="0">
                  <a:pos x="1186" y="308"/>
                </a:cxn>
                <a:cxn ang="0">
                  <a:pos x="1213" y="140"/>
                </a:cxn>
                <a:cxn ang="0">
                  <a:pos x="1350" y="147"/>
                </a:cxn>
                <a:cxn ang="0">
                  <a:pos x="1468" y="104"/>
                </a:cxn>
                <a:cxn ang="0">
                  <a:pos x="1461" y="179"/>
                </a:cxn>
                <a:cxn ang="0">
                  <a:pos x="1287" y="95"/>
                </a:cxn>
                <a:cxn ang="0">
                  <a:pos x="1439" y="27"/>
                </a:cxn>
                <a:cxn ang="0">
                  <a:pos x="1319" y="90"/>
                </a:cxn>
                <a:cxn ang="0">
                  <a:pos x="1376" y="34"/>
                </a:cxn>
              </a:cxnLst>
              <a:rect l="0" t="0" r="r" b="b"/>
              <a:pathLst>
                <a:path w="1497" h="1442">
                  <a:moveTo>
                    <a:pt x="95" y="1164"/>
                  </a:moveTo>
                  <a:lnTo>
                    <a:pt x="109" y="1196"/>
                  </a:lnTo>
                  <a:cubicBezTo>
                    <a:pt x="94" y="1198"/>
                    <a:pt x="78" y="1208"/>
                    <a:pt x="60" y="1227"/>
                  </a:cubicBezTo>
                  <a:cubicBezTo>
                    <a:pt x="43" y="1244"/>
                    <a:pt x="36" y="1265"/>
                    <a:pt x="41" y="1290"/>
                  </a:cubicBezTo>
                  <a:cubicBezTo>
                    <a:pt x="45" y="1315"/>
                    <a:pt x="59" y="1339"/>
                    <a:pt x="82" y="1362"/>
                  </a:cubicBezTo>
                  <a:cubicBezTo>
                    <a:pt x="104" y="1384"/>
                    <a:pt x="127" y="1397"/>
                    <a:pt x="152" y="1400"/>
                  </a:cubicBezTo>
                  <a:cubicBezTo>
                    <a:pt x="176" y="1403"/>
                    <a:pt x="197" y="1396"/>
                    <a:pt x="213" y="1380"/>
                  </a:cubicBezTo>
                  <a:cubicBezTo>
                    <a:pt x="231" y="1361"/>
                    <a:pt x="239" y="1341"/>
                    <a:pt x="236" y="1318"/>
                  </a:cubicBezTo>
                  <a:lnTo>
                    <a:pt x="271" y="1324"/>
                  </a:lnTo>
                  <a:cubicBezTo>
                    <a:pt x="271" y="1355"/>
                    <a:pt x="259" y="1382"/>
                    <a:pt x="234" y="1406"/>
                  </a:cubicBezTo>
                  <a:cubicBezTo>
                    <a:pt x="209" y="1432"/>
                    <a:pt x="180" y="1442"/>
                    <a:pt x="147" y="1439"/>
                  </a:cubicBezTo>
                  <a:cubicBezTo>
                    <a:pt x="114" y="1435"/>
                    <a:pt x="83" y="1418"/>
                    <a:pt x="53" y="1388"/>
                  </a:cubicBezTo>
                  <a:cubicBezTo>
                    <a:pt x="24" y="1359"/>
                    <a:pt x="7" y="1327"/>
                    <a:pt x="4" y="1293"/>
                  </a:cubicBezTo>
                  <a:cubicBezTo>
                    <a:pt x="0" y="1258"/>
                    <a:pt x="11" y="1228"/>
                    <a:pt x="35" y="1204"/>
                  </a:cubicBezTo>
                  <a:cubicBezTo>
                    <a:pt x="56" y="1182"/>
                    <a:pt x="76" y="1169"/>
                    <a:pt x="95" y="1164"/>
                  </a:cubicBezTo>
                  <a:close/>
                  <a:moveTo>
                    <a:pt x="217" y="1076"/>
                  </a:moveTo>
                  <a:lnTo>
                    <a:pt x="388" y="1246"/>
                  </a:lnTo>
                  <a:lnTo>
                    <a:pt x="361" y="1273"/>
                  </a:lnTo>
                  <a:lnTo>
                    <a:pt x="191" y="1102"/>
                  </a:lnTo>
                  <a:lnTo>
                    <a:pt x="129" y="1164"/>
                  </a:lnTo>
                  <a:lnTo>
                    <a:pt x="105" y="1140"/>
                  </a:lnTo>
                  <a:lnTo>
                    <a:pt x="258" y="987"/>
                  </a:lnTo>
                  <a:lnTo>
                    <a:pt x="282" y="1011"/>
                  </a:lnTo>
                  <a:lnTo>
                    <a:pt x="217" y="1076"/>
                  </a:lnTo>
                  <a:close/>
                  <a:moveTo>
                    <a:pt x="480" y="1154"/>
                  </a:moveTo>
                  <a:lnTo>
                    <a:pt x="286" y="960"/>
                  </a:lnTo>
                  <a:lnTo>
                    <a:pt x="312" y="933"/>
                  </a:lnTo>
                  <a:lnTo>
                    <a:pt x="506" y="1127"/>
                  </a:lnTo>
                  <a:lnTo>
                    <a:pt x="480" y="1154"/>
                  </a:lnTo>
                  <a:close/>
                  <a:moveTo>
                    <a:pt x="612" y="1118"/>
                  </a:moveTo>
                  <a:lnTo>
                    <a:pt x="596" y="1115"/>
                  </a:lnTo>
                  <a:cubicBezTo>
                    <a:pt x="599" y="1087"/>
                    <a:pt x="596" y="1069"/>
                    <a:pt x="587" y="1060"/>
                  </a:cubicBezTo>
                  <a:cubicBezTo>
                    <a:pt x="583" y="1056"/>
                    <a:pt x="578" y="1054"/>
                    <a:pt x="571" y="1053"/>
                  </a:cubicBezTo>
                  <a:cubicBezTo>
                    <a:pt x="560" y="1057"/>
                    <a:pt x="551" y="1055"/>
                    <a:pt x="544" y="1048"/>
                  </a:cubicBezTo>
                  <a:cubicBezTo>
                    <a:pt x="540" y="1044"/>
                    <a:pt x="538" y="1038"/>
                    <a:pt x="538" y="1031"/>
                  </a:cubicBezTo>
                  <a:cubicBezTo>
                    <a:pt x="539" y="1025"/>
                    <a:pt x="542" y="1019"/>
                    <a:pt x="547" y="1013"/>
                  </a:cubicBezTo>
                  <a:cubicBezTo>
                    <a:pt x="552" y="1008"/>
                    <a:pt x="559" y="1006"/>
                    <a:pt x="567" y="1006"/>
                  </a:cubicBezTo>
                  <a:cubicBezTo>
                    <a:pt x="575" y="1007"/>
                    <a:pt x="582" y="1010"/>
                    <a:pt x="587" y="1016"/>
                  </a:cubicBezTo>
                  <a:cubicBezTo>
                    <a:pt x="599" y="1027"/>
                    <a:pt x="607" y="1040"/>
                    <a:pt x="612" y="1055"/>
                  </a:cubicBezTo>
                  <a:cubicBezTo>
                    <a:pt x="616" y="1069"/>
                    <a:pt x="616" y="1090"/>
                    <a:pt x="612" y="1118"/>
                  </a:cubicBezTo>
                  <a:close/>
                  <a:moveTo>
                    <a:pt x="580" y="713"/>
                  </a:moveTo>
                  <a:lnTo>
                    <a:pt x="634" y="767"/>
                  </a:lnTo>
                  <a:lnTo>
                    <a:pt x="703" y="699"/>
                  </a:lnTo>
                  <a:lnTo>
                    <a:pt x="725" y="721"/>
                  </a:lnTo>
                  <a:lnTo>
                    <a:pt x="657" y="789"/>
                  </a:lnTo>
                  <a:lnTo>
                    <a:pt x="751" y="883"/>
                  </a:lnTo>
                  <a:lnTo>
                    <a:pt x="724" y="910"/>
                  </a:lnTo>
                  <a:lnTo>
                    <a:pt x="530" y="716"/>
                  </a:lnTo>
                  <a:lnTo>
                    <a:pt x="650" y="596"/>
                  </a:lnTo>
                  <a:lnTo>
                    <a:pt x="674" y="619"/>
                  </a:lnTo>
                  <a:lnTo>
                    <a:pt x="580" y="713"/>
                  </a:lnTo>
                  <a:close/>
                  <a:moveTo>
                    <a:pt x="829" y="570"/>
                  </a:moveTo>
                  <a:cubicBezTo>
                    <a:pt x="819" y="571"/>
                    <a:pt x="812" y="575"/>
                    <a:pt x="806" y="581"/>
                  </a:cubicBezTo>
                  <a:cubicBezTo>
                    <a:pt x="797" y="590"/>
                    <a:pt x="794" y="601"/>
                    <a:pt x="795" y="616"/>
                  </a:cubicBezTo>
                  <a:cubicBezTo>
                    <a:pt x="797" y="631"/>
                    <a:pt x="803" y="644"/>
                    <a:pt x="815" y="656"/>
                  </a:cubicBezTo>
                  <a:lnTo>
                    <a:pt x="896" y="737"/>
                  </a:lnTo>
                  <a:lnTo>
                    <a:pt x="871" y="763"/>
                  </a:lnTo>
                  <a:lnTo>
                    <a:pt x="729" y="621"/>
                  </a:lnTo>
                  <a:lnTo>
                    <a:pt x="754" y="595"/>
                  </a:lnTo>
                  <a:lnTo>
                    <a:pt x="777" y="618"/>
                  </a:lnTo>
                  <a:cubicBezTo>
                    <a:pt x="769" y="592"/>
                    <a:pt x="775" y="570"/>
                    <a:pt x="793" y="552"/>
                  </a:cubicBezTo>
                  <a:cubicBezTo>
                    <a:pt x="797" y="547"/>
                    <a:pt x="805" y="542"/>
                    <a:pt x="815" y="535"/>
                  </a:cubicBezTo>
                  <a:lnTo>
                    <a:pt x="829" y="570"/>
                  </a:lnTo>
                  <a:close/>
                  <a:moveTo>
                    <a:pt x="1035" y="566"/>
                  </a:moveTo>
                  <a:cubicBezTo>
                    <a:pt x="1038" y="589"/>
                    <a:pt x="1028" y="611"/>
                    <a:pt x="1008" y="632"/>
                  </a:cubicBezTo>
                  <a:cubicBezTo>
                    <a:pt x="997" y="643"/>
                    <a:pt x="983" y="648"/>
                    <a:pt x="967" y="648"/>
                  </a:cubicBezTo>
                  <a:cubicBezTo>
                    <a:pt x="950" y="648"/>
                    <a:pt x="936" y="642"/>
                    <a:pt x="924" y="630"/>
                  </a:cubicBezTo>
                  <a:cubicBezTo>
                    <a:pt x="910" y="616"/>
                    <a:pt x="904" y="598"/>
                    <a:pt x="906" y="575"/>
                  </a:cubicBezTo>
                  <a:cubicBezTo>
                    <a:pt x="909" y="553"/>
                    <a:pt x="920" y="531"/>
                    <a:pt x="940" y="512"/>
                  </a:cubicBezTo>
                  <a:cubicBezTo>
                    <a:pt x="945" y="507"/>
                    <a:pt x="952" y="502"/>
                    <a:pt x="961" y="497"/>
                  </a:cubicBezTo>
                  <a:cubicBezTo>
                    <a:pt x="938" y="474"/>
                    <a:pt x="917" y="473"/>
                    <a:pt x="896" y="494"/>
                  </a:cubicBezTo>
                  <a:cubicBezTo>
                    <a:pt x="880" y="509"/>
                    <a:pt x="872" y="526"/>
                    <a:pt x="872" y="543"/>
                  </a:cubicBezTo>
                  <a:lnTo>
                    <a:pt x="841" y="532"/>
                  </a:lnTo>
                  <a:cubicBezTo>
                    <a:pt x="842" y="524"/>
                    <a:pt x="845" y="514"/>
                    <a:pt x="851" y="502"/>
                  </a:cubicBezTo>
                  <a:cubicBezTo>
                    <a:pt x="856" y="491"/>
                    <a:pt x="863" y="482"/>
                    <a:pt x="871" y="474"/>
                  </a:cubicBezTo>
                  <a:cubicBezTo>
                    <a:pt x="891" y="453"/>
                    <a:pt x="911" y="443"/>
                    <a:pt x="930" y="443"/>
                  </a:cubicBezTo>
                  <a:cubicBezTo>
                    <a:pt x="948" y="443"/>
                    <a:pt x="968" y="453"/>
                    <a:pt x="988" y="474"/>
                  </a:cubicBezTo>
                  <a:lnTo>
                    <a:pt x="1039" y="525"/>
                  </a:lnTo>
                  <a:cubicBezTo>
                    <a:pt x="1052" y="537"/>
                    <a:pt x="1064" y="542"/>
                    <a:pt x="1075" y="539"/>
                  </a:cubicBezTo>
                  <a:lnTo>
                    <a:pt x="1088" y="551"/>
                  </a:lnTo>
                  <a:cubicBezTo>
                    <a:pt x="1077" y="561"/>
                    <a:pt x="1068" y="568"/>
                    <a:pt x="1060" y="570"/>
                  </a:cubicBezTo>
                  <a:cubicBezTo>
                    <a:pt x="1052" y="572"/>
                    <a:pt x="1044" y="571"/>
                    <a:pt x="1035" y="566"/>
                  </a:cubicBezTo>
                  <a:close/>
                  <a:moveTo>
                    <a:pt x="979" y="515"/>
                  </a:moveTo>
                  <a:cubicBezTo>
                    <a:pt x="969" y="521"/>
                    <a:pt x="963" y="526"/>
                    <a:pt x="960" y="529"/>
                  </a:cubicBezTo>
                  <a:cubicBezTo>
                    <a:pt x="947" y="542"/>
                    <a:pt x="940" y="556"/>
                    <a:pt x="938" y="570"/>
                  </a:cubicBezTo>
                  <a:cubicBezTo>
                    <a:pt x="937" y="585"/>
                    <a:pt x="941" y="597"/>
                    <a:pt x="950" y="606"/>
                  </a:cubicBezTo>
                  <a:cubicBezTo>
                    <a:pt x="964" y="620"/>
                    <a:pt x="980" y="619"/>
                    <a:pt x="998" y="602"/>
                  </a:cubicBezTo>
                  <a:cubicBezTo>
                    <a:pt x="1011" y="589"/>
                    <a:pt x="1016" y="572"/>
                    <a:pt x="1013" y="550"/>
                  </a:cubicBezTo>
                  <a:lnTo>
                    <a:pt x="979" y="515"/>
                  </a:lnTo>
                  <a:close/>
                  <a:moveTo>
                    <a:pt x="1206" y="428"/>
                  </a:moveTo>
                  <a:lnTo>
                    <a:pt x="1123" y="346"/>
                  </a:lnTo>
                  <a:cubicBezTo>
                    <a:pt x="1108" y="331"/>
                    <a:pt x="1095" y="322"/>
                    <a:pt x="1084" y="321"/>
                  </a:cubicBezTo>
                  <a:cubicBezTo>
                    <a:pt x="1074" y="319"/>
                    <a:pt x="1063" y="324"/>
                    <a:pt x="1052" y="335"/>
                  </a:cubicBezTo>
                  <a:cubicBezTo>
                    <a:pt x="1047" y="340"/>
                    <a:pt x="1042" y="348"/>
                    <a:pt x="1040" y="358"/>
                  </a:cubicBezTo>
                  <a:cubicBezTo>
                    <a:pt x="1037" y="368"/>
                    <a:pt x="1036" y="377"/>
                    <a:pt x="1038" y="385"/>
                  </a:cubicBezTo>
                  <a:lnTo>
                    <a:pt x="1143" y="491"/>
                  </a:lnTo>
                  <a:lnTo>
                    <a:pt x="1118" y="516"/>
                  </a:lnTo>
                  <a:lnTo>
                    <a:pt x="976" y="374"/>
                  </a:lnTo>
                  <a:lnTo>
                    <a:pt x="993" y="357"/>
                  </a:lnTo>
                  <a:lnTo>
                    <a:pt x="1020" y="367"/>
                  </a:lnTo>
                  <a:cubicBezTo>
                    <a:pt x="1014" y="345"/>
                    <a:pt x="1021" y="324"/>
                    <a:pt x="1039" y="305"/>
                  </a:cubicBezTo>
                  <a:cubicBezTo>
                    <a:pt x="1071" y="274"/>
                    <a:pt x="1105" y="277"/>
                    <a:pt x="1143" y="315"/>
                  </a:cubicBezTo>
                  <a:lnTo>
                    <a:pt x="1231" y="403"/>
                  </a:lnTo>
                  <a:lnTo>
                    <a:pt x="1206" y="428"/>
                  </a:lnTo>
                  <a:close/>
                  <a:moveTo>
                    <a:pt x="1242" y="131"/>
                  </a:moveTo>
                  <a:lnTo>
                    <a:pt x="1247" y="161"/>
                  </a:lnTo>
                  <a:cubicBezTo>
                    <a:pt x="1242" y="161"/>
                    <a:pt x="1235" y="163"/>
                    <a:pt x="1226" y="168"/>
                  </a:cubicBezTo>
                  <a:cubicBezTo>
                    <a:pt x="1218" y="172"/>
                    <a:pt x="1210" y="177"/>
                    <a:pt x="1204" y="183"/>
                  </a:cubicBezTo>
                  <a:cubicBezTo>
                    <a:pt x="1190" y="197"/>
                    <a:pt x="1184" y="213"/>
                    <a:pt x="1185" y="230"/>
                  </a:cubicBezTo>
                  <a:cubicBezTo>
                    <a:pt x="1187" y="248"/>
                    <a:pt x="1196" y="265"/>
                    <a:pt x="1213" y="282"/>
                  </a:cubicBezTo>
                  <a:cubicBezTo>
                    <a:pt x="1229" y="298"/>
                    <a:pt x="1246" y="307"/>
                    <a:pt x="1263" y="307"/>
                  </a:cubicBezTo>
                  <a:cubicBezTo>
                    <a:pt x="1280" y="308"/>
                    <a:pt x="1296" y="301"/>
                    <a:pt x="1310" y="286"/>
                  </a:cubicBezTo>
                  <a:cubicBezTo>
                    <a:pt x="1322" y="275"/>
                    <a:pt x="1329" y="259"/>
                    <a:pt x="1332" y="239"/>
                  </a:cubicBezTo>
                  <a:lnTo>
                    <a:pt x="1363" y="250"/>
                  </a:lnTo>
                  <a:cubicBezTo>
                    <a:pt x="1358" y="273"/>
                    <a:pt x="1346" y="294"/>
                    <a:pt x="1326" y="314"/>
                  </a:cubicBezTo>
                  <a:cubicBezTo>
                    <a:pt x="1306" y="333"/>
                    <a:pt x="1284" y="343"/>
                    <a:pt x="1258" y="342"/>
                  </a:cubicBezTo>
                  <a:cubicBezTo>
                    <a:pt x="1232" y="342"/>
                    <a:pt x="1209" y="331"/>
                    <a:pt x="1186" y="308"/>
                  </a:cubicBezTo>
                  <a:cubicBezTo>
                    <a:pt x="1164" y="286"/>
                    <a:pt x="1152" y="261"/>
                    <a:pt x="1152" y="234"/>
                  </a:cubicBezTo>
                  <a:cubicBezTo>
                    <a:pt x="1151" y="207"/>
                    <a:pt x="1162" y="183"/>
                    <a:pt x="1185" y="160"/>
                  </a:cubicBezTo>
                  <a:cubicBezTo>
                    <a:pt x="1192" y="152"/>
                    <a:pt x="1202" y="146"/>
                    <a:pt x="1213" y="140"/>
                  </a:cubicBezTo>
                  <a:cubicBezTo>
                    <a:pt x="1225" y="135"/>
                    <a:pt x="1235" y="132"/>
                    <a:pt x="1242" y="131"/>
                  </a:cubicBezTo>
                  <a:close/>
                  <a:moveTo>
                    <a:pt x="1452" y="45"/>
                  </a:moveTo>
                  <a:lnTo>
                    <a:pt x="1350" y="147"/>
                  </a:lnTo>
                  <a:cubicBezTo>
                    <a:pt x="1366" y="164"/>
                    <a:pt x="1384" y="172"/>
                    <a:pt x="1402" y="172"/>
                  </a:cubicBezTo>
                  <a:cubicBezTo>
                    <a:pt x="1417" y="172"/>
                    <a:pt x="1432" y="165"/>
                    <a:pt x="1444" y="152"/>
                  </a:cubicBezTo>
                  <a:cubicBezTo>
                    <a:pt x="1459" y="138"/>
                    <a:pt x="1467" y="122"/>
                    <a:pt x="1468" y="104"/>
                  </a:cubicBezTo>
                  <a:lnTo>
                    <a:pt x="1497" y="111"/>
                  </a:lnTo>
                  <a:cubicBezTo>
                    <a:pt x="1497" y="119"/>
                    <a:pt x="1494" y="128"/>
                    <a:pt x="1489" y="139"/>
                  </a:cubicBezTo>
                  <a:cubicBezTo>
                    <a:pt x="1482" y="153"/>
                    <a:pt x="1473" y="166"/>
                    <a:pt x="1461" y="179"/>
                  </a:cubicBezTo>
                  <a:cubicBezTo>
                    <a:pt x="1443" y="196"/>
                    <a:pt x="1422" y="206"/>
                    <a:pt x="1397" y="206"/>
                  </a:cubicBezTo>
                  <a:cubicBezTo>
                    <a:pt x="1370" y="206"/>
                    <a:pt x="1345" y="195"/>
                    <a:pt x="1322" y="173"/>
                  </a:cubicBezTo>
                  <a:cubicBezTo>
                    <a:pt x="1299" y="149"/>
                    <a:pt x="1287" y="124"/>
                    <a:pt x="1287" y="95"/>
                  </a:cubicBezTo>
                  <a:cubicBezTo>
                    <a:pt x="1287" y="70"/>
                    <a:pt x="1296" y="48"/>
                    <a:pt x="1314" y="31"/>
                  </a:cubicBezTo>
                  <a:cubicBezTo>
                    <a:pt x="1334" y="11"/>
                    <a:pt x="1355" y="1"/>
                    <a:pt x="1378" y="0"/>
                  </a:cubicBezTo>
                  <a:cubicBezTo>
                    <a:pt x="1400" y="0"/>
                    <a:pt x="1421" y="9"/>
                    <a:pt x="1439" y="27"/>
                  </a:cubicBezTo>
                  <a:cubicBezTo>
                    <a:pt x="1444" y="33"/>
                    <a:pt x="1449" y="39"/>
                    <a:pt x="1452" y="45"/>
                  </a:cubicBezTo>
                  <a:close/>
                  <a:moveTo>
                    <a:pt x="1336" y="51"/>
                  </a:moveTo>
                  <a:cubicBezTo>
                    <a:pt x="1325" y="62"/>
                    <a:pt x="1319" y="75"/>
                    <a:pt x="1319" y="90"/>
                  </a:cubicBezTo>
                  <a:cubicBezTo>
                    <a:pt x="1318" y="104"/>
                    <a:pt x="1323" y="117"/>
                    <a:pt x="1332" y="128"/>
                  </a:cubicBezTo>
                  <a:lnTo>
                    <a:pt x="1411" y="50"/>
                  </a:lnTo>
                  <a:cubicBezTo>
                    <a:pt x="1401" y="39"/>
                    <a:pt x="1389" y="34"/>
                    <a:pt x="1376" y="34"/>
                  </a:cubicBezTo>
                  <a:cubicBezTo>
                    <a:pt x="1361" y="33"/>
                    <a:pt x="1348" y="39"/>
                    <a:pt x="1336" y="5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5" name="Freeform 21"/>
            <p:cNvSpPr>
              <a:spLocks noEditPoints="1"/>
            </p:cNvSpPr>
            <p:nvPr/>
          </p:nvSpPr>
          <p:spPr bwMode="auto">
            <a:xfrm>
              <a:off x="1725" y="2239"/>
              <a:ext cx="441" cy="429"/>
            </a:xfrm>
            <a:custGeom>
              <a:avLst/>
              <a:gdLst/>
              <a:ahLst/>
              <a:cxnLst>
                <a:cxn ang="0">
                  <a:pos x="105" y="1118"/>
                </a:cxn>
                <a:cxn ang="0">
                  <a:pos x="191" y="1077"/>
                </a:cxn>
                <a:cxn ang="0">
                  <a:pos x="197" y="1211"/>
                </a:cxn>
                <a:cxn ang="0">
                  <a:pos x="309" y="1147"/>
                </a:cxn>
                <a:cxn ang="0">
                  <a:pos x="0" y="1067"/>
                </a:cxn>
                <a:cxn ang="0">
                  <a:pos x="140" y="975"/>
                </a:cxn>
                <a:cxn ang="0">
                  <a:pos x="427" y="1029"/>
                </a:cxn>
                <a:cxn ang="0">
                  <a:pos x="306" y="921"/>
                </a:cxn>
                <a:cxn ang="0">
                  <a:pos x="261" y="958"/>
                </a:cxn>
                <a:cxn ang="0">
                  <a:pos x="365" y="1091"/>
                </a:cxn>
                <a:cxn ang="0">
                  <a:pos x="198" y="974"/>
                </a:cxn>
                <a:cxn ang="0">
                  <a:pos x="241" y="967"/>
                </a:cxn>
                <a:cxn ang="0">
                  <a:pos x="364" y="916"/>
                </a:cxn>
                <a:cxn ang="0">
                  <a:pos x="427" y="1029"/>
                </a:cxn>
                <a:cxn ang="0">
                  <a:pos x="514" y="979"/>
                </a:cxn>
                <a:cxn ang="0">
                  <a:pos x="590" y="921"/>
                </a:cxn>
                <a:cxn ang="0">
                  <a:pos x="543" y="904"/>
                </a:cxn>
                <a:cxn ang="0">
                  <a:pos x="515" y="941"/>
                </a:cxn>
                <a:cxn ang="0">
                  <a:pos x="456" y="928"/>
                </a:cxn>
                <a:cxn ang="0">
                  <a:pos x="387" y="884"/>
                </a:cxn>
                <a:cxn ang="0">
                  <a:pos x="389" y="778"/>
                </a:cxn>
                <a:cxn ang="0">
                  <a:pos x="427" y="726"/>
                </a:cxn>
                <a:cxn ang="0">
                  <a:pos x="456" y="752"/>
                </a:cxn>
                <a:cxn ang="0">
                  <a:pos x="521" y="824"/>
                </a:cxn>
                <a:cxn ang="0">
                  <a:pos x="484" y="899"/>
                </a:cxn>
                <a:cxn ang="0">
                  <a:pos x="477" y="925"/>
                </a:cxn>
                <a:cxn ang="0">
                  <a:pos x="511" y="897"/>
                </a:cxn>
                <a:cxn ang="0">
                  <a:pos x="570" y="855"/>
                </a:cxn>
                <a:cxn ang="0">
                  <a:pos x="623" y="920"/>
                </a:cxn>
                <a:cxn ang="0">
                  <a:pos x="557" y="1001"/>
                </a:cxn>
                <a:cxn ang="0">
                  <a:pos x="411" y="797"/>
                </a:cxn>
                <a:cxn ang="0">
                  <a:pos x="413" y="858"/>
                </a:cxn>
                <a:cxn ang="0">
                  <a:pos x="477" y="863"/>
                </a:cxn>
                <a:cxn ang="0">
                  <a:pos x="471" y="800"/>
                </a:cxn>
                <a:cxn ang="0">
                  <a:pos x="411" y="797"/>
                </a:cxn>
                <a:cxn ang="0">
                  <a:pos x="575" y="552"/>
                </a:cxn>
                <a:cxn ang="0">
                  <a:pos x="507" y="646"/>
                </a:cxn>
                <a:cxn ang="0">
                  <a:pos x="618" y="756"/>
                </a:cxn>
                <a:cxn ang="0">
                  <a:pos x="702" y="674"/>
                </a:cxn>
                <a:cxn ang="0">
                  <a:pos x="700" y="762"/>
                </a:cxn>
                <a:cxn ang="0">
                  <a:pos x="519" y="744"/>
                </a:cxn>
                <a:cxn ang="0">
                  <a:pos x="501" y="559"/>
                </a:cxn>
                <a:cxn ang="0">
                  <a:pos x="841" y="711"/>
                </a:cxn>
                <a:cxn ang="0">
                  <a:pos x="815" y="654"/>
                </a:cxn>
                <a:cxn ang="0">
                  <a:pos x="773" y="642"/>
                </a:cxn>
                <a:cxn ang="0">
                  <a:pos x="776" y="607"/>
                </a:cxn>
                <a:cxn ang="0">
                  <a:pos x="816" y="609"/>
                </a:cxn>
                <a:cxn ang="0">
                  <a:pos x="841" y="711"/>
                </a:cxn>
                <a:cxn ang="0">
                  <a:pos x="785" y="283"/>
                </a:cxn>
                <a:cxn ang="0">
                  <a:pos x="958" y="434"/>
                </a:cxn>
                <a:cxn ang="0">
                  <a:pos x="1019" y="373"/>
                </a:cxn>
                <a:cxn ang="0">
                  <a:pos x="868" y="199"/>
                </a:cxn>
                <a:cxn ang="0">
                  <a:pos x="1030" y="308"/>
                </a:cxn>
                <a:cxn ang="0">
                  <a:pos x="1024" y="439"/>
                </a:cxn>
                <a:cxn ang="0">
                  <a:pos x="893" y="444"/>
                </a:cxn>
                <a:cxn ang="0">
                  <a:pos x="1241" y="215"/>
                </a:cxn>
                <a:cxn ang="0">
                  <a:pos x="1107" y="243"/>
                </a:cxn>
                <a:cxn ang="0">
                  <a:pos x="1134" y="322"/>
                </a:cxn>
                <a:cxn ang="0">
                  <a:pos x="966" y="102"/>
                </a:cxn>
                <a:cxn ang="0">
                  <a:pos x="1038" y="29"/>
                </a:cxn>
                <a:cxn ang="0">
                  <a:pos x="1094" y="142"/>
                </a:cxn>
                <a:cxn ang="0">
                  <a:pos x="1241" y="215"/>
                </a:cxn>
              </a:cxnLst>
              <a:rect l="0" t="0" r="r" b="b"/>
              <a:pathLst>
                <a:path w="1270" h="1261">
                  <a:moveTo>
                    <a:pt x="51" y="1064"/>
                  </a:moveTo>
                  <a:lnTo>
                    <a:pt x="105" y="1118"/>
                  </a:lnTo>
                  <a:lnTo>
                    <a:pt x="169" y="1054"/>
                  </a:lnTo>
                  <a:lnTo>
                    <a:pt x="191" y="1077"/>
                  </a:lnTo>
                  <a:lnTo>
                    <a:pt x="127" y="1141"/>
                  </a:lnTo>
                  <a:lnTo>
                    <a:pt x="197" y="1211"/>
                  </a:lnTo>
                  <a:lnTo>
                    <a:pt x="285" y="1123"/>
                  </a:lnTo>
                  <a:lnTo>
                    <a:pt x="309" y="1147"/>
                  </a:lnTo>
                  <a:lnTo>
                    <a:pt x="194" y="1261"/>
                  </a:lnTo>
                  <a:lnTo>
                    <a:pt x="0" y="1067"/>
                  </a:lnTo>
                  <a:lnTo>
                    <a:pt x="116" y="951"/>
                  </a:lnTo>
                  <a:lnTo>
                    <a:pt x="140" y="975"/>
                  </a:lnTo>
                  <a:lnTo>
                    <a:pt x="51" y="1064"/>
                  </a:lnTo>
                  <a:close/>
                  <a:moveTo>
                    <a:pt x="427" y="1029"/>
                  </a:moveTo>
                  <a:lnTo>
                    <a:pt x="344" y="946"/>
                  </a:lnTo>
                  <a:cubicBezTo>
                    <a:pt x="329" y="931"/>
                    <a:pt x="316" y="923"/>
                    <a:pt x="306" y="921"/>
                  </a:cubicBezTo>
                  <a:cubicBezTo>
                    <a:pt x="295" y="920"/>
                    <a:pt x="285" y="924"/>
                    <a:pt x="274" y="935"/>
                  </a:cubicBezTo>
                  <a:cubicBezTo>
                    <a:pt x="268" y="941"/>
                    <a:pt x="264" y="949"/>
                    <a:pt x="261" y="958"/>
                  </a:cubicBezTo>
                  <a:cubicBezTo>
                    <a:pt x="258" y="968"/>
                    <a:pt x="258" y="977"/>
                    <a:pt x="259" y="986"/>
                  </a:cubicBezTo>
                  <a:lnTo>
                    <a:pt x="365" y="1091"/>
                  </a:lnTo>
                  <a:lnTo>
                    <a:pt x="340" y="1116"/>
                  </a:lnTo>
                  <a:lnTo>
                    <a:pt x="198" y="974"/>
                  </a:lnTo>
                  <a:lnTo>
                    <a:pt x="215" y="957"/>
                  </a:lnTo>
                  <a:lnTo>
                    <a:pt x="241" y="967"/>
                  </a:lnTo>
                  <a:cubicBezTo>
                    <a:pt x="235" y="945"/>
                    <a:pt x="242" y="925"/>
                    <a:pt x="261" y="906"/>
                  </a:cubicBezTo>
                  <a:cubicBezTo>
                    <a:pt x="292" y="875"/>
                    <a:pt x="326" y="878"/>
                    <a:pt x="364" y="916"/>
                  </a:cubicBezTo>
                  <a:lnTo>
                    <a:pt x="452" y="1004"/>
                  </a:lnTo>
                  <a:lnTo>
                    <a:pt x="427" y="1029"/>
                  </a:lnTo>
                  <a:close/>
                  <a:moveTo>
                    <a:pt x="520" y="1013"/>
                  </a:moveTo>
                  <a:lnTo>
                    <a:pt x="514" y="979"/>
                  </a:lnTo>
                  <a:cubicBezTo>
                    <a:pt x="538" y="975"/>
                    <a:pt x="557" y="966"/>
                    <a:pt x="569" y="954"/>
                  </a:cubicBezTo>
                  <a:cubicBezTo>
                    <a:pt x="581" y="942"/>
                    <a:pt x="588" y="931"/>
                    <a:pt x="590" y="921"/>
                  </a:cubicBezTo>
                  <a:cubicBezTo>
                    <a:pt x="593" y="910"/>
                    <a:pt x="591" y="902"/>
                    <a:pt x="585" y="896"/>
                  </a:cubicBezTo>
                  <a:cubicBezTo>
                    <a:pt x="574" y="885"/>
                    <a:pt x="560" y="887"/>
                    <a:pt x="543" y="904"/>
                  </a:cubicBezTo>
                  <a:cubicBezTo>
                    <a:pt x="540" y="907"/>
                    <a:pt x="536" y="912"/>
                    <a:pt x="530" y="921"/>
                  </a:cubicBezTo>
                  <a:cubicBezTo>
                    <a:pt x="524" y="930"/>
                    <a:pt x="519" y="937"/>
                    <a:pt x="515" y="941"/>
                  </a:cubicBezTo>
                  <a:cubicBezTo>
                    <a:pt x="495" y="961"/>
                    <a:pt x="477" y="963"/>
                    <a:pt x="462" y="948"/>
                  </a:cubicBezTo>
                  <a:cubicBezTo>
                    <a:pt x="457" y="944"/>
                    <a:pt x="455" y="937"/>
                    <a:pt x="456" y="928"/>
                  </a:cubicBezTo>
                  <a:cubicBezTo>
                    <a:pt x="457" y="920"/>
                    <a:pt x="460" y="911"/>
                    <a:pt x="465" y="903"/>
                  </a:cubicBezTo>
                  <a:cubicBezTo>
                    <a:pt x="436" y="913"/>
                    <a:pt x="410" y="907"/>
                    <a:pt x="387" y="884"/>
                  </a:cubicBezTo>
                  <a:cubicBezTo>
                    <a:pt x="372" y="869"/>
                    <a:pt x="365" y="851"/>
                    <a:pt x="365" y="831"/>
                  </a:cubicBezTo>
                  <a:cubicBezTo>
                    <a:pt x="366" y="811"/>
                    <a:pt x="373" y="793"/>
                    <a:pt x="389" y="778"/>
                  </a:cubicBezTo>
                  <a:cubicBezTo>
                    <a:pt x="403" y="764"/>
                    <a:pt x="416" y="756"/>
                    <a:pt x="430" y="754"/>
                  </a:cubicBezTo>
                  <a:lnTo>
                    <a:pt x="427" y="726"/>
                  </a:lnTo>
                  <a:lnTo>
                    <a:pt x="459" y="725"/>
                  </a:lnTo>
                  <a:lnTo>
                    <a:pt x="456" y="752"/>
                  </a:lnTo>
                  <a:cubicBezTo>
                    <a:pt x="470" y="754"/>
                    <a:pt x="485" y="761"/>
                    <a:pt x="498" y="775"/>
                  </a:cubicBezTo>
                  <a:cubicBezTo>
                    <a:pt x="513" y="789"/>
                    <a:pt x="520" y="806"/>
                    <a:pt x="521" y="824"/>
                  </a:cubicBezTo>
                  <a:cubicBezTo>
                    <a:pt x="522" y="843"/>
                    <a:pt x="516" y="860"/>
                    <a:pt x="502" y="876"/>
                  </a:cubicBezTo>
                  <a:lnTo>
                    <a:pt x="484" y="899"/>
                  </a:lnTo>
                  <a:cubicBezTo>
                    <a:pt x="482" y="902"/>
                    <a:pt x="479" y="906"/>
                    <a:pt x="477" y="912"/>
                  </a:cubicBezTo>
                  <a:cubicBezTo>
                    <a:pt x="474" y="918"/>
                    <a:pt x="474" y="922"/>
                    <a:pt x="477" y="925"/>
                  </a:cubicBezTo>
                  <a:cubicBezTo>
                    <a:pt x="480" y="928"/>
                    <a:pt x="487" y="926"/>
                    <a:pt x="495" y="917"/>
                  </a:cubicBezTo>
                  <a:cubicBezTo>
                    <a:pt x="499" y="913"/>
                    <a:pt x="504" y="907"/>
                    <a:pt x="511" y="897"/>
                  </a:cubicBezTo>
                  <a:cubicBezTo>
                    <a:pt x="518" y="888"/>
                    <a:pt x="523" y="881"/>
                    <a:pt x="527" y="877"/>
                  </a:cubicBezTo>
                  <a:cubicBezTo>
                    <a:pt x="541" y="863"/>
                    <a:pt x="555" y="856"/>
                    <a:pt x="570" y="855"/>
                  </a:cubicBezTo>
                  <a:cubicBezTo>
                    <a:pt x="584" y="853"/>
                    <a:pt x="597" y="859"/>
                    <a:pt x="609" y="871"/>
                  </a:cubicBezTo>
                  <a:cubicBezTo>
                    <a:pt x="622" y="884"/>
                    <a:pt x="627" y="900"/>
                    <a:pt x="623" y="920"/>
                  </a:cubicBezTo>
                  <a:cubicBezTo>
                    <a:pt x="619" y="940"/>
                    <a:pt x="609" y="959"/>
                    <a:pt x="591" y="976"/>
                  </a:cubicBezTo>
                  <a:cubicBezTo>
                    <a:pt x="582" y="986"/>
                    <a:pt x="570" y="994"/>
                    <a:pt x="557" y="1001"/>
                  </a:cubicBezTo>
                  <a:cubicBezTo>
                    <a:pt x="543" y="1007"/>
                    <a:pt x="531" y="1012"/>
                    <a:pt x="520" y="1013"/>
                  </a:cubicBezTo>
                  <a:close/>
                  <a:moveTo>
                    <a:pt x="411" y="797"/>
                  </a:moveTo>
                  <a:cubicBezTo>
                    <a:pt x="402" y="805"/>
                    <a:pt x="398" y="816"/>
                    <a:pt x="398" y="827"/>
                  </a:cubicBezTo>
                  <a:cubicBezTo>
                    <a:pt x="399" y="839"/>
                    <a:pt x="404" y="849"/>
                    <a:pt x="413" y="858"/>
                  </a:cubicBezTo>
                  <a:cubicBezTo>
                    <a:pt x="423" y="868"/>
                    <a:pt x="433" y="873"/>
                    <a:pt x="445" y="875"/>
                  </a:cubicBezTo>
                  <a:cubicBezTo>
                    <a:pt x="457" y="876"/>
                    <a:pt x="468" y="872"/>
                    <a:pt x="477" y="863"/>
                  </a:cubicBezTo>
                  <a:cubicBezTo>
                    <a:pt x="486" y="854"/>
                    <a:pt x="489" y="844"/>
                    <a:pt x="488" y="832"/>
                  </a:cubicBezTo>
                  <a:cubicBezTo>
                    <a:pt x="487" y="821"/>
                    <a:pt x="481" y="810"/>
                    <a:pt x="471" y="800"/>
                  </a:cubicBezTo>
                  <a:cubicBezTo>
                    <a:pt x="462" y="791"/>
                    <a:pt x="452" y="786"/>
                    <a:pt x="440" y="785"/>
                  </a:cubicBezTo>
                  <a:cubicBezTo>
                    <a:pt x="429" y="785"/>
                    <a:pt x="419" y="788"/>
                    <a:pt x="411" y="797"/>
                  </a:cubicBezTo>
                  <a:close/>
                  <a:moveTo>
                    <a:pt x="561" y="520"/>
                  </a:moveTo>
                  <a:lnTo>
                    <a:pt x="575" y="552"/>
                  </a:lnTo>
                  <a:cubicBezTo>
                    <a:pt x="560" y="554"/>
                    <a:pt x="544" y="564"/>
                    <a:pt x="526" y="583"/>
                  </a:cubicBezTo>
                  <a:cubicBezTo>
                    <a:pt x="509" y="600"/>
                    <a:pt x="502" y="621"/>
                    <a:pt x="507" y="646"/>
                  </a:cubicBezTo>
                  <a:cubicBezTo>
                    <a:pt x="511" y="671"/>
                    <a:pt x="525" y="695"/>
                    <a:pt x="548" y="718"/>
                  </a:cubicBezTo>
                  <a:cubicBezTo>
                    <a:pt x="570" y="740"/>
                    <a:pt x="593" y="753"/>
                    <a:pt x="618" y="756"/>
                  </a:cubicBezTo>
                  <a:cubicBezTo>
                    <a:pt x="642" y="759"/>
                    <a:pt x="662" y="752"/>
                    <a:pt x="679" y="736"/>
                  </a:cubicBezTo>
                  <a:cubicBezTo>
                    <a:pt x="697" y="717"/>
                    <a:pt x="705" y="697"/>
                    <a:pt x="702" y="674"/>
                  </a:cubicBezTo>
                  <a:lnTo>
                    <a:pt x="737" y="680"/>
                  </a:lnTo>
                  <a:cubicBezTo>
                    <a:pt x="737" y="711"/>
                    <a:pt x="724" y="738"/>
                    <a:pt x="700" y="762"/>
                  </a:cubicBezTo>
                  <a:cubicBezTo>
                    <a:pt x="675" y="788"/>
                    <a:pt x="646" y="798"/>
                    <a:pt x="613" y="795"/>
                  </a:cubicBezTo>
                  <a:cubicBezTo>
                    <a:pt x="580" y="791"/>
                    <a:pt x="549" y="774"/>
                    <a:pt x="519" y="744"/>
                  </a:cubicBezTo>
                  <a:cubicBezTo>
                    <a:pt x="490" y="715"/>
                    <a:pt x="473" y="683"/>
                    <a:pt x="470" y="649"/>
                  </a:cubicBezTo>
                  <a:cubicBezTo>
                    <a:pt x="466" y="614"/>
                    <a:pt x="477" y="584"/>
                    <a:pt x="501" y="559"/>
                  </a:cubicBezTo>
                  <a:cubicBezTo>
                    <a:pt x="522" y="538"/>
                    <a:pt x="542" y="525"/>
                    <a:pt x="561" y="520"/>
                  </a:cubicBezTo>
                  <a:close/>
                  <a:moveTo>
                    <a:pt x="841" y="711"/>
                  </a:moveTo>
                  <a:lnTo>
                    <a:pt x="824" y="709"/>
                  </a:lnTo>
                  <a:cubicBezTo>
                    <a:pt x="827" y="681"/>
                    <a:pt x="824" y="663"/>
                    <a:pt x="815" y="654"/>
                  </a:cubicBezTo>
                  <a:cubicBezTo>
                    <a:pt x="812" y="650"/>
                    <a:pt x="806" y="647"/>
                    <a:pt x="800" y="646"/>
                  </a:cubicBezTo>
                  <a:cubicBezTo>
                    <a:pt x="789" y="650"/>
                    <a:pt x="780" y="649"/>
                    <a:pt x="773" y="642"/>
                  </a:cubicBezTo>
                  <a:cubicBezTo>
                    <a:pt x="768" y="637"/>
                    <a:pt x="766" y="632"/>
                    <a:pt x="767" y="625"/>
                  </a:cubicBezTo>
                  <a:cubicBezTo>
                    <a:pt x="767" y="618"/>
                    <a:pt x="770" y="612"/>
                    <a:pt x="776" y="607"/>
                  </a:cubicBezTo>
                  <a:cubicBezTo>
                    <a:pt x="781" y="602"/>
                    <a:pt x="787" y="600"/>
                    <a:pt x="795" y="600"/>
                  </a:cubicBezTo>
                  <a:cubicBezTo>
                    <a:pt x="803" y="600"/>
                    <a:pt x="810" y="603"/>
                    <a:pt x="816" y="609"/>
                  </a:cubicBezTo>
                  <a:cubicBezTo>
                    <a:pt x="827" y="621"/>
                    <a:pt x="836" y="634"/>
                    <a:pt x="840" y="648"/>
                  </a:cubicBezTo>
                  <a:cubicBezTo>
                    <a:pt x="845" y="663"/>
                    <a:pt x="845" y="684"/>
                    <a:pt x="841" y="711"/>
                  </a:cubicBezTo>
                  <a:close/>
                  <a:moveTo>
                    <a:pt x="758" y="309"/>
                  </a:moveTo>
                  <a:lnTo>
                    <a:pt x="785" y="283"/>
                  </a:lnTo>
                  <a:lnTo>
                    <a:pt x="918" y="416"/>
                  </a:lnTo>
                  <a:cubicBezTo>
                    <a:pt x="930" y="427"/>
                    <a:pt x="943" y="433"/>
                    <a:pt x="958" y="434"/>
                  </a:cubicBezTo>
                  <a:cubicBezTo>
                    <a:pt x="973" y="434"/>
                    <a:pt x="987" y="428"/>
                    <a:pt x="1000" y="415"/>
                  </a:cubicBezTo>
                  <a:cubicBezTo>
                    <a:pt x="1013" y="402"/>
                    <a:pt x="1019" y="388"/>
                    <a:pt x="1019" y="373"/>
                  </a:cubicBezTo>
                  <a:cubicBezTo>
                    <a:pt x="1019" y="358"/>
                    <a:pt x="1013" y="344"/>
                    <a:pt x="1000" y="332"/>
                  </a:cubicBezTo>
                  <a:lnTo>
                    <a:pt x="868" y="199"/>
                  </a:lnTo>
                  <a:lnTo>
                    <a:pt x="895" y="173"/>
                  </a:lnTo>
                  <a:lnTo>
                    <a:pt x="1030" y="308"/>
                  </a:lnTo>
                  <a:cubicBezTo>
                    <a:pt x="1049" y="328"/>
                    <a:pt x="1058" y="349"/>
                    <a:pt x="1057" y="372"/>
                  </a:cubicBezTo>
                  <a:cubicBezTo>
                    <a:pt x="1056" y="395"/>
                    <a:pt x="1045" y="418"/>
                    <a:pt x="1024" y="439"/>
                  </a:cubicBezTo>
                  <a:cubicBezTo>
                    <a:pt x="1002" y="460"/>
                    <a:pt x="980" y="472"/>
                    <a:pt x="957" y="473"/>
                  </a:cubicBezTo>
                  <a:cubicBezTo>
                    <a:pt x="935" y="474"/>
                    <a:pt x="913" y="464"/>
                    <a:pt x="893" y="444"/>
                  </a:cubicBezTo>
                  <a:lnTo>
                    <a:pt x="758" y="309"/>
                  </a:lnTo>
                  <a:close/>
                  <a:moveTo>
                    <a:pt x="1241" y="215"/>
                  </a:moveTo>
                  <a:lnTo>
                    <a:pt x="1097" y="181"/>
                  </a:lnTo>
                  <a:lnTo>
                    <a:pt x="1107" y="243"/>
                  </a:lnTo>
                  <a:lnTo>
                    <a:pt x="1160" y="296"/>
                  </a:lnTo>
                  <a:lnTo>
                    <a:pt x="1134" y="322"/>
                  </a:lnTo>
                  <a:lnTo>
                    <a:pt x="939" y="128"/>
                  </a:lnTo>
                  <a:lnTo>
                    <a:pt x="966" y="102"/>
                  </a:lnTo>
                  <a:lnTo>
                    <a:pt x="1071" y="207"/>
                  </a:lnTo>
                  <a:lnTo>
                    <a:pt x="1038" y="29"/>
                  </a:lnTo>
                  <a:lnTo>
                    <a:pt x="1067" y="0"/>
                  </a:lnTo>
                  <a:lnTo>
                    <a:pt x="1094" y="142"/>
                  </a:lnTo>
                  <a:lnTo>
                    <a:pt x="1270" y="186"/>
                  </a:lnTo>
                  <a:lnTo>
                    <a:pt x="1241" y="2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6" name="Freeform 22"/>
            <p:cNvSpPr>
              <a:spLocks noEditPoints="1"/>
            </p:cNvSpPr>
            <p:nvPr/>
          </p:nvSpPr>
          <p:spPr bwMode="auto">
            <a:xfrm>
              <a:off x="2136" y="2236"/>
              <a:ext cx="488" cy="481"/>
            </a:xfrm>
            <a:custGeom>
              <a:avLst/>
              <a:gdLst/>
              <a:ahLst/>
              <a:cxnLst>
                <a:cxn ang="0">
                  <a:pos x="168" y="1204"/>
                </a:cxn>
                <a:cxn ang="0">
                  <a:pos x="196" y="1361"/>
                </a:cxn>
                <a:cxn ang="0">
                  <a:pos x="194" y="1411"/>
                </a:cxn>
                <a:cxn ang="0">
                  <a:pos x="139" y="1125"/>
                </a:cxn>
                <a:cxn ang="0">
                  <a:pos x="151" y="1065"/>
                </a:cxn>
                <a:cxn ang="0">
                  <a:pos x="345" y="1259"/>
                </a:cxn>
                <a:cxn ang="0">
                  <a:pos x="453" y="1166"/>
                </a:cxn>
                <a:cxn ang="0">
                  <a:pos x="404" y="1137"/>
                </a:cxn>
                <a:cxn ang="0">
                  <a:pos x="453" y="1121"/>
                </a:cxn>
                <a:cxn ang="0">
                  <a:pos x="594" y="1010"/>
                </a:cxn>
                <a:cxn ang="0">
                  <a:pos x="621" y="984"/>
                </a:cxn>
                <a:cxn ang="0">
                  <a:pos x="604" y="754"/>
                </a:cxn>
                <a:cxn ang="0">
                  <a:pos x="694" y="911"/>
                </a:cxn>
                <a:cxn ang="0">
                  <a:pos x="552" y="769"/>
                </a:cxn>
                <a:cxn ang="0">
                  <a:pos x="612" y="708"/>
                </a:cxn>
                <a:cxn ang="0">
                  <a:pos x="717" y="750"/>
                </a:cxn>
                <a:cxn ang="0">
                  <a:pos x="836" y="707"/>
                </a:cxn>
                <a:cxn ang="0">
                  <a:pos x="828" y="782"/>
                </a:cxn>
                <a:cxn ang="0">
                  <a:pos x="655" y="698"/>
                </a:cxn>
                <a:cxn ang="0">
                  <a:pos x="806" y="630"/>
                </a:cxn>
                <a:cxn ang="0">
                  <a:pos x="686" y="693"/>
                </a:cxn>
                <a:cxn ang="0">
                  <a:pos x="743" y="637"/>
                </a:cxn>
                <a:cxn ang="0">
                  <a:pos x="718" y="487"/>
                </a:cxn>
                <a:cxn ang="0">
                  <a:pos x="923" y="629"/>
                </a:cxn>
                <a:cxn ang="0">
                  <a:pos x="878" y="647"/>
                </a:cxn>
                <a:cxn ang="0">
                  <a:pos x="991" y="595"/>
                </a:cxn>
                <a:cxn ang="0">
                  <a:pos x="964" y="459"/>
                </a:cxn>
                <a:cxn ang="0">
                  <a:pos x="896" y="490"/>
                </a:cxn>
                <a:cxn ang="0">
                  <a:pos x="895" y="421"/>
                </a:cxn>
                <a:cxn ang="0">
                  <a:pos x="1063" y="472"/>
                </a:cxn>
                <a:cxn ang="0">
                  <a:pos x="1084" y="517"/>
                </a:cxn>
                <a:cxn ang="0">
                  <a:pos x="984" y="476"/>
                </a:cxn>
                <a:cxn ang="0">
                  <a:pos x="1022" y="548"/>
                </a:cxn>
                <a:cxn ang="0">
                  <a:pos x="1229" y="375"/>
                </a:cxn>
                <a:cxn ang="0">
                  <a:pos x="1076" y="282"/>
                </a:cxn>
                <a:cxn ang="0">
                  <a:pos x="1167" y="437"/>
                </a:cxn>
                <a:cxn ang="0">
                  <a:pos x="1017" y="303"/>
                </a:cxn>
                <a:cxn ang="0">
                  <a:pos x="1167" y="262"/>
                </a:cxn>
                <a:cxn ang="0">
                  <a:pos x="1379" y="225"/>
                </a:cxn>
                <a:cxn ang="0">
                  <a:pos x="1281" y="290"/>
                </a:cxn>
                <a:cxn ang="0">
                  <a:pos x="1201" y="114"/>
                </a:cxn>
                <a:cxn ang="0">
                  <a:pos x="1204" y="0"/>
                </a:cxn>
                <a:cxn ang="0">
                  <a:pos x="1270" y="116"/>
                </a:cxn>
                <a:cxn ang="0">
                  <a:pos x="1238" y="227"/>
                </a:cxn>
                <a:cxn ang="0">
                  <a:pos x="1349" y="195"/>
                </a:cxn>
              </a:cxnLst>
              <a:rect l="0" t="0" r="r" b="b"/>
              <a:pathLst>
                <a:path w="1404" h="1411">
                  <a:moveTo>
                    <a:pt x="50" y="1214"/>
                  </a:moveTo>
                  <a:lnTo>
                    <a:pt x="104" y="1268"/>
                  </a:lnTo>
                  <a:lnTo>
                    <a:pt x="168" y="1204"/>
                  </a:lnTo>
                  <a:lnTo>
                    <a:pt x="191" y="1226"/>
                  </a:lnTo>
                  <a:lnTo>
                    <a:pt x="126" y="1291"/>
                  </a:lnTo>
                  <a:lnTo>
                    <a:pt x="196" y="1361"/>
                  </a:lnTo>
                  <a:lnTo>
                    <a:pt x="284" y="1273"/>
                  </a:lnTo>
                  <a:lnTo>
                    <a:pt x="308" y="1296"/>
                  </a:lnTo>
                  <a:lnTo>
                    <a:pt x="194" y="1411"/>
                  </a:lnTo>
                  <a:lnTo>
                    <a:pt x="0" y="1217"/>
                  </a:lnTo>
                  <a:lnTo>
                    <a:pt x="116" y="1101"/>
                  </a:lnTo>
                  <a:lnTo>
                    <a:pt x="139" y="1125"/>
                  </a:lnTo>
                  <a:lnTo>
                    <a:pt x="50" y="1214"/>
                  </a:lnTo>
                  <a:close/>
                  <a:moveTo>
                    <a:pt x="345" y="1259"/>
                  </a:moveTo>
                  <a:lnTo>
                    <a:pt x="151" y="1065"/>
                  </a:lnTo>
                  <a:lnTo>
                    <a:pt x="178" y="1039"/>
                  </a:lnTo>
                  <a:lnTo>
                    <a:pt x="372" y="1233"/>
                  </a:lnTo>
                  <a:lnTo>
                    <a:pt x="345" y="1259"/>
                  </a:lnTo>
                  <a:close/>
                  <a:moveTo>
                    <a:pt x="478" y="1223"/>
                  </a:moveTo>
                  <a:lnTo>
                    <a:pt x="462" y="1220"/>
                  </a:lnTo>
                  <a:cubicBezTo>
                    <a:pt x="464" y="1193"/>
                    <a:pt x="461" y="1174"/>
                    <a:pt x="453" y="1166"/>
                  </a:cubicBezTo>
                  <a:cubicBezTo>
                    <a:pt x="449" y="1162"/>
                    <a:pt x="444" y="1159"/>
                    <a:pt x="437" y="1158"/>
                  </a:cubicBezTo>
                  <a:cubicBezTo>
                    <a:pt x="426" y="1162"/>
                    <a:pt x="417" y="1160"/>
                    <a:pt x="410" y="1154"/>
                  </a:cubicBezTo>
                  <a:cubicBezTo>
                    <a:pt x="405" y="1149"/>
                    <a:pt x="403" y="1143"/>
                    <a:pt x="404" y="1137"/>
                  </a:cubicBezTo>
                  <a:cubicBezTo>
                    <a:pt x="404" y="1130"/>
                    <a:pt x="407" y="1124"/>
                    <a:pt x="413" y="1118"/>
                  </a:cubicBezTo>
                  <a:cubicBezTo>
                    <a:pt x="418" y="1114"/>
                    <a:pt x="424" y="1111"/>
                    <a:pt x="432" y="1112"/>
                  </a:cubicBezTo>
                  <a:cubicBezTo>
                    <a:pt x="440" y="1112"/>
                    <a:pt x="447" y="1115"/>
                    <a:pt x="453" y="1121"/>
                  </a:cubicBezTo>
                  <a:cubicBezTo>
                    <a:pt x="465" y="1133"/>
                    <a:pt x="473" y="1146"/>
                    <a:pt x="477" y="1160"/>
                  </a:cubicBezTo>
                  <a:cubicBezTo>
                    <a:pt x="482" y="1174"/>
                    <a:pt x="482" y="1195"/>
                    <a:pt x="478" y="1223"/>
                  </a:cubicBezTo>
                  <a:close/>
                  <a:moveTo>
                    <a:pt x="594" y="1010"/>
                  </a:moveTo>
                  <a:lnTo>
                    <a:pt x="400" y="816"/>
                  </a:lnTo>
                  <a:lnTo>
                    <a:pt x="427" y="790"/>
                  </a:lnTo>
                  <a:lnTo>
                    <a:pt x="621" y="984"/>
                  </a:lnTo>
                  <a:lnTo>
                    <a:pt x="594" y="1010"/>
                  </a:lnTo>
                  <a:close/>
                  <a:moveTo>
                    <a:pt x="626" y="743"/>
                  </a:moveTo>
                  <a:cubicBezTo>
                    <a:pt x="617" y="745"/>
                    <a:pt x="610" y="748"/>
                    <a:pt x="604" y="754"/>
                  </a:cubicBezTo>
                  <a:cubicBezTo>
                    <a:pt x="595" y="763"/>
                    <a:pt x="591" y="775"/>
                    <a:pt x="593" y="789"/>
                  </a:cubicBezTo>
                  <a:cubicBezTo>
                    <a:pt x="595" y="804"/>
                    <a:pt x="601" y="818"/>
                    <a:pt x="613" y="829"/>
                  </a:cubicBezTo>
                  <a:lnTo>
                    <a:pt x="694" y="911"/>
                  </a:lnTo>
                  <a:lnTo>
                    <a:pt x="669" y="936"/>
                  </a:lnTo>
                  <a:lnTo>
                    <a:pt x="527" y="794"/>
                  </a:lnTo>
                  <a:lnTo>
                    <a:pt x="552" y="769"/>
                  </a:lnTo>
                  <a:lnTo>
                    <a:pt x="575" y="791"/>
                  </a:lnTo>
                  <a:cubicBezTo>
                    <a:pt x="567" y="765"/>
                    <a:pt x="572" y="743"/>
                    <a:pt x="590" y="725"/>
                  </a:cubicBezTo>
                  <a:cubicBezTo>
                    <a:pt x="595" y="720"/>
                    <a:pt x="602" y="715"/>
                    <a:pt x="612" y="708"/>
                  </a:cubicBezTo>
                  <a:lnTo>
                    <a:pt x="626" y="743"/>
                  </a:lnTo>
                  <a:close/>
                  <a:moveTo>
                    <a:pt x="820" y="648"/>
                  </a:moveTo>
                  <a:lnTo>
                    <a:pt x="717" y="750"/>
                  </a:lnTo>
                  <a:cubicBezTo>
                    <a:pt x="734" y="767"/>
                    <a:pt x="751" y="775"/>
                    <a:pt x="769" y="775"/>
                  </a:cubicBezTo>
                  <a:cubicBezTo>
                    <a:pt x="785" y="775"/>
                    <a:pt x="799" y="768"/>
                    <a:pt x="812" y="755"/>
                  </a:cubicBezTo>
                  <a:cubicBezTo>
                    <a:pt x="827" y="741"/>
                    <a:pt x="834" y="725"/>
                    <a:pt x="836" y="707"/>
                  </a:cubicBezTo>
                  <a:lnTo>
                    <a:pt x="864" y="714"/>
                  </a:lnTo>
                  <a:cubicBezTo>
                    <a:pt x="864" y="722"/>
                    <a:pt x="862" y="731"/>
                    <a:pt x="857" y="742"/>
                  </a:cubicBezTo>
                  <a:cubicBezTo>
                    <a:pt x="850" y="756"/>
                    <a:pt x="841" y="769"/>
                    <a:pt x="828" y="782"/>
                  </a:cubicBezTo>
                  <a:cubicBezTo>
                    <a:pt x="811" y="799"/>
                    <a:pt x="789" y="809"/>
                    <a:pt x="765" y="809"/>
                  </a:cubicBezTo>
                  <a:cubicBezTo>
                    <a:pt x="738" y="809"/>
                    <a:pt x="713" y="798"/>
                    <a:pt x="690" y="776"/>
                  </a:cubicBezTo>
                  <a:cubicBezTo>
                    <a:pt x="667" y="752"/>
                    <a:pt x="655" y="727"/>
                    <a:pt x="655" y="698"/>
                  </a:cubicBezTo>
                  <a:cubicBezTo>
                    <a:pt x="655" y="673"/>
                    <a:pt x="664" y="651"/>
                    <a:pt x="681" y="634"/>
                  </a:cubicBezTo>
                  <a:cubicBezTo>
                    <a:pt x="702" y="614"/>
                    <a:pt x="723" y="604"/>
                    <a:pt x="746" y="604"/>
                  </a:cubicBezTo>
                  <a:cubicBezTo>
                    <a:pt x="768" y="603"/>
                    <a:pt x="788" y="612"/>
                    <a:pt x="806" y="630"/>
                  </a:cubicBezTo>
                  <a:cubicBezTo>
                    <a:pt x="812" y="636"/>
                    <a:pt x="816" y="642"/>
                    <a:pt x="820" y="648"/>
                  </a:cubicBezTo>
                  <a:close/>
                  <a:moveTo>
                    <a:pt x="704" y="654"/>
                  </a:moveTo>
                  <a:cubicBezTo>
                    <a:pt x="693" y="665"/>
                    <a:pt x="687" y="678"/>
                    <a:pt x="686" y="693"/>
                  </a:cubicBezTo>
                  <a:cubicBezTo>
                    <a:pt x="686" y="707"/>
                    <a:pt x="691" y="720"/>
                    <a:pt x="700" y="731"/>
                  </a:cubicBezTo>
                  <a:lnTo>
                    <a:pt x="778" y="653"/>
                  </a:lnTo>
                  <a:cubicBezTo>
                    <a:pt x="768" y="642"/>
                    <a:pt x="757" y="637"/>
                    <a:pt x="743" y="637"/>
                  </a:cubicBezTo>
                  <a:cubicBezTo>
                    <a:pt x="729" y="636"/>
                    <a:pt x="716" y="642"/>
                    <a:pt x="704" y="654"/>
                  </a:cubicBezTo>
                  <a:close/>
                  <a:moveTo>
                    <a:pt x="878" y="647"/>
                  </a:moveTo>
                  <a:lnTo>
                    <a:pt x="718" y="487"/>
                  </a:lnTo>
                  <a:lnTo>
                    <a:pt x="743" y="462"/>
                  </a:lnTo>
                  <a:lnTo>
                    <a:pt x="899" y="617"/>
                  </a:lnTo>
                  <a:cubicBezTo>
                    <a:pt x="906" y="625"/>
                    <a:pt x="914" y="629"/>
                    <a:pt x="923" y="629"/>
                  </a:cubicBezTo>
                  <a:cubicBezTo>
                    <a:pt x="932" y="629"/>
                    <a:pt x="940" y="625"/>
                    <a:pt x="947" y="618"/>
                  </a:cubicBezTo>
                  <a:lnTo>
                    <a:pt x="969" y="641"/>
                  </a:lnTo>
                  <a:cubicBezTo>
                    <a:pt x="937" y="673"/>
                    <a:pt x="906" y="675"/>
                    <a:pt x="878" y="647"/>
                  </a:cubicBezTo>
                  <a:close/>
                  <a:moveTo>
                    <a:pt x="1059" y="513"/>
                  </a:moveTo>
                  <a:cubicBezTo>
                    <a:pt x="1062" y="536"/>
                    <a:pt x="1052" y="558"/>
                    <a:pt x="1032" y="578"/>
                  </a:cubicBezTo>
                  <a:cubicBezTo>
                    <a:pt x="1020" y="590"/>
                    <a:pt x="1007" y="595"/>
                    <a:pt x="991" y="595"/>
                  </a:cubicBezTo>
                  <a:cubicBezTo>
                    <a:pt x="974" y="595"/>
                    <a:pt x="960" y="589"/>
                    <a:pt x="948" y="577"/>
                  </a:cubicBezTo>
                  <a:cubicBezTo>
                    <a:pt x="934" y="563"/>
                    <a:pt x="928" y="544"/>
                    <a:pt x="930" y="522"/>
                  </a:cubicBezTo>
                  <a:cubicBezTo>
                    <a:pt x="933" y="499"/>
                    <a:pt x="944" y="478"/>
                    <a:pt x="964" y="459"/>
                  </a:cubicBezTo>
                  <a:cubicBezTo>
                    <a:pt x="969" y="454"/>
                    <a:pt x="976" y="449"/>
                    <a:pt x="985" y="444"/>
                  </a:cubicBezTo>
                  <a:cubicBezTo>
                    <a:pt x="962" y="421"/>
                    <a:pt x="941" y="420"/>
                    <a:pt x="920" y="441"/>
                  </a:cubicBezTo>
                  <a:cubicBezTo>
                    <a:pt x="904" y="456"/>
                    <a:pt x="896" y="473"/>
                    <a:pt x="896" y="490"/>
                  </a:cubicBezTo>
                  <a:lnTo>
                    <a:pt x="865" y="479"/>
                  </a:lnTo>
                  <a:cubicBezTo>
                    <a:pt x="866" y="470"/>
                    <a:pt x="869" y="460"/>
                    <a:pt x="875" y="449"/>
                  </a:cubicBezTo>
                  <a:cubicBezTo>
                    <a:pt x="880" y="438"/>
                    <a:pt x="887" y="429"/>
                    <a:pt x="895" y="421"/>
                  </a:cubicBezTo>
                  <a:cubicBezTo>
                    <a:pt x="915" y="400"/>
                    <a:pt x="935" y="390"/>
                    <a:pt x="953" y="390"/>
                  </a:cubicBezTo>
                  <a:cubicBezTo>
                    <a:pt x="972" y="390"/>
                    <a:pt x="992" y="400"/>
                    <a:pt x="1012" y="421"/>
                  </a:cubicBezTo>
                  <a:lnTo>
                    <a:pt x="1063" y="472"/>
                  </a:lnTo>
                  <a:cubicBezTo>
                    <a:pt x="1076" y="484"/>
                    <a:pt x="1088" y="489"/>
                    <a:pt x="1099" y="485"/>
                  </a:cubicBezTo>
                  <a:lnTo>
                    <a:pt x="1112" y="498"/>
                  </a:lnTo>
                  <a:cubicBezTo>
                    <a:pt x="1101" y="508"/>
                    <a:pt x="1092" y="515"/>
                    <a:pt x="1084" y="517"/>
                  </a:cubicBezTo>
                  <a:cubicBezTo>
                    <a:pt x="1076" y="519"/>
                    <a:pt x="1068" y="518"/>
                    <a:pt x="1059" y="513"/>
                  </a:cubicBezTo>
                  <a:close/>
                  <a:moveTo>
                    <a:pt x="1003" y="462"/>
                  </a:moveTo>
                  <a:cubicBezTo>
                    <a:pt x="993" y="468"/>
                    <a:pt x="987" y="473"/>
                    <a:pt x="984" y="476"/>
                  </a:cubicBezTo>
                  <a:cubicBezTo>
                    <a:pt x="971" y="489"/>
                    <a:pt x="964" y="503"/>
                    <a:pt x="962" y="517"/>
                  </a:cubicBezTo>
                  <a:cubicBezTo>
                    <a:pt x="961" y="532"/>
                    <a:pt x="965" y="543"/>
                    <a:pt x="974" y="552"/>
                  </a:cubicBezTo>
                  <a:cubicBezTo>
                    <a:pt x="988" y="567"/>
                    <a:pt x="1004" y="566"/>
                    <a:pt x="1022" y="548"/>
                  </a:cubicBezTo>
                  <a:cubicBezTo>
                    <a:pt x="1035" y="536"/>
                    <a:pt x="1040" y="518"/>
                    <a:pt x="1037" y="496"/>
                  </a:cubicBezTo>
                  <a:lnTo>
                    <a:pt x="1003" y="462"/>
                  </a:lnTo>
                  <a:close/>
                  <a:moveTo>
                    <a:pt x="1229" y="375"/>
                  </a:moveTo>
                  <a:lnTo>
                    <a:pt x="1147" y="293"/>
                  </a:lnTo>
                  <a:cubicBezTo>
                    <a:pt x="1132" y="278"/>
                    <a:pt x="1119" y="269"/>
                    <a:pt x="1108" y="268"/>
                  </a:cubicBezTo>
                  <a:cubicBezTo>
                    <a:pt x="1098" y="266"/>
                    <a:pt x="1087" y="271"/>
                    <a:pt x="1076" y="282"/>
                  </a:cubicBezTo>
                  <a:cubicBezTo>
                    <a:pt x="1071" y="287"/>
                    <a:pt x="1066" y="295"/>
                    <a:pt x="1063" y="305"/>
                  </a:cubicBezTo>
                  <a:cubicBezTo>
                    <a:pt x="1061" y="314"/>
                    <a:pt x="1060" y="323"/>
                    <a:pt x="1062" y="332"/>
                  </a:cubicBezTo>
                  <a:lnTo>
                    <a:pt x="1167" y="437"/>
                  </a:lnTo>
                  <a:lnTo>
                    <a:pt x="1142" y="463"/>
                  </a:lnTo>
                  <a:lnTo>
                    <a:pt x="1000" y="321"/>
                  </a:lnTo>
                  <a:lnTo>
                    <a:pt x="1017" y="303"/>
                  </a:lnTo>
                  <a:lnTo>
                    <a:pt x="1044" y="314"/>
                  </a:lnTo>
                  <a:cubicBezTo>
                    <a:pt x="1038" y="291"/>
                    <a:pt x="1045" y="271"/>
                    <a:pt x="1063" y="252"/>
                  </a:cubicBezTo>
                  <a:cubicBezTo>
                    <a:pt x="1094" y="221"/>
                    <a:pt x="1129" y="224"/>
                    <a:pt x="1167" y="262"/>
                  </a:cubicBezTo>
                  <a:lnTo>
                    <a:pt x="1255" y="350"/>
                  </a:lnTo>
                  <a:lnTo>
                    <a:pt x="1229" y="375"/>
                  </a:lnTo>
                  <a:close/>
                  <a:moveTo>
                    <a:pt x="1379" y="225"/>
                  </a:moveTo>
                  <a:lnTo>
                    <a:pt x="1369" y="215"/>
                  </a:lnTo>
                  <a:cubicBezTo>
                    <a:pt x="1369" y="232"/>
                    <a:pt x="1360" y="250"/>
                    <a:pt x="1344" y="266"/>
                  </a:cubicBezTo>
                  <a:cubicBezTo>
                    <a:pt x="1326" y="284"/>
                    <a:pt x="1305" y="292"/>
                    <a:pt x="1281" y="290"/>
                  </a:cubicBezTo>
                  <a:cubicBezTo>
                    <a:pt x="1257" y="289"/>
                    <a:pt x="1235" y="277"/>
                    <a:pt x="1214" y="256"/>
                  </a:cubicBezTo>
                  <a:cubicBezTo>
                    <a:pt x="1192" y="235"/>
                    <a:pt x="1181" y="210"/>
                    <a:pt x="1178" y="182"/>
                  </a:cubicBezTo>
                  <a:cubicBezTo>
                    <a:pt x="1176" y="155"/>
                    <a:pt x="1184" y="132"/>
                    <a:pt x="1201" y="114"/>
                  </a:cubicBezTo>
                  <a:cubicBezTo>
                    <a:pt x="1216" y="100"/>
                    <a:pt x="1230" y="92"/>
                    <a:pt x="1245" y="91"/>
                  </a:cubicBezTo>
                  <a:lnTo>
                    <a:pt x="1179" y="25"/>
                  </a:lnTo>
                  <a:lnTo>
                    <a:pt x="1204" y="0"/>
                  </a:lnTo>
                  <a:lnTo>
                    <a:pt x="1404" y="200"/>
                  </a:lnTo>
                  <a:lnTo>
                    <a:pt x="1379" y="225"/>
                  </a:lnTo>
                  <a:close/>
                  <a:moveTo>
                    <a:pt x="1270" y="116"/>
                  </a:moveTo>
                  <a:cubicBezTo>
                    <a:pt x="1254" y="113"/>
                    <a:pt x="1241" y="117"/>
                    <a:pt x="1230" y="128"/>
                  </a:cubicBezTo>
                  <a:cubicBezTo>
                    <a:pt x="1216" y="142"/>
                    <a:pt x="1210" y="158"/>
                    <a:pt x="1212" y="176"/>
                  </a:cubicBezTo>
                  <a:cubicBezTo>
                    <a:pt x="1214" y="195"/>
                    <a:pt x="1222" y="212"/>
                    <a:pt x="1238" y="227"/>
                  </a:cubicBezTo>
                  <a:cubicBezTo>
                    <a:pt x="1272" y="261"/>
                    <a:pt x="1305" y="263"/>
                    <a:pt x="1336" y="232"/>
                  </a:cubicBezTo>
                  <a:cubicBezTo>
                    <a:pt x="1340" y="228"/>
                    <a:pt x="1343" y="222"/>
                    <a:pt x="1346" y="214"/>
                  </a:cubicBezTo>
                  <a:cubicBezTo>
                    <a:pt x="1349" y="206"/>
                    <a:pt x="1350" y="199"/>
                    <a:pt x="1349" y="195"/>
                  </a:cubicBezTo>
                  <a:lnTo>
                    <a:pt x="1270" y="1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7" name="Freeform 23"/>
            <p:cNvSpPr>
              <a:spLocks noEditPoints="1"/>
            </p:cNvSpPr>
            <p:nvPr/>
          </p:nvSpPr>
          <p:spPr bwMode="auto">
            <a:xfrm>
              <a:off x="2408" y="2254"/>
              <a:ext cx="667" cy="659"/>
            </a:xfrm>
            <a:custGeom>
              <a:avLst/>
              <a:gdLst/>
              <a:ahLst/>
              <a:cxnLst>
                <a:cxn ang="0">
                  <a:pos x="259" y="1839"/>
                </a:cxn>
                <a:cxn ang="0">
                  <a:pos x="184" y="1909"/>
                </a:cxn>
                <a:cxn ang="0">
                  <a:pos x="12" y="1692"/>
                </a:cxn>
                <a:cxn ang="0">
                  <a:pos x="113" y="1591"/>
                </a:cxn>
                <a:cxn ang="0">
                  <a:pos x="174" y="1531"/>
                </a:cxn>
                <a:cxn ang="0">
                  <a:pos x="374" y="1655"/>
                </a:cxn>
                <a:cxn ang="0">
                  <a:pos x="416" y="1553"/>
                </a:cxn>
                <a:cxn ang="0">
                  <a:pos x="445" y="1529"/>
                </a:cxn>
                <a:cxn ang="0">
                  <a:pos x="373" y="1694"/>
                </a:cxn>
                <a:cxn ang="0">
                  <a:pos x="161" y="1451"/>
                </a:cxn>
                <a:cxn ang="0">
                  <a:pos x="197" y="1466"/>
                </a:cxn>
                <a:cxn ang="0">
                  <a:pos x="161" y="1481"/>
                </a:cxn>
                <a:cxn ang="0">
                  <a:pos x="224" y="1388"/>
                </a:cxn>
                <a:cxn ang="0">
                  <a:pos x="260" y="1403"/>
                </a:cxn>
                <a:cxn ang="0">
                  <a:pos x="224" y="1418"/>
                </a:cxn>
                <a:cxn ang="0">
                  <a:pos x="588" y="1505"/>
                </a:cxn>
                <a:cxn ang="0">
                  <a:pos x="401" y="1300"/>
                </a:cxn>
                <a:cxn ang="0">
                  <a:pos x="588" y="1505"/>
                </a:cxn>
                <a:cxn ang="0">
                  <a:pos x="574" y="1471"/>
                </a:cxn>
                <a:cxn ang="0">
                  <a:pos x="424" y="1326"/>
                </a:cxn>
                <a:cxn ang="0">
                  <a:pos x="629" y="1231"/>
                </a:cxn>
                <a:cxn ang="0">
                  <a:pos x="651" y="1254"/>
                </a:cxn>
                <a:cxn ang="0">
                  <a:pos x="833" y="1259"/>
                </a:cxn>
                <a:cxn ang="0">
                  <a:pos x="640" y="1064"/>
                </a:cxn>
                <a:cxn ang="0">
                  <a:pos x="973" y="1120"/>
                </a:cxn>
                <a:cxn ang="0">
                  <a:pos x="892" y="1200"/>
                </a:cxn>
                <a:cxn ang="0">
                  <a:pos x="698" y="1006"/>
                </a:cxn>
                <a:cxn ang="0">
                  <a:pos x="800" y="905"/>
                </a:cxn>
                <a:cxn ang="0">
                  <a:pos x="973" y="1120"/>
                </a:cxn>
                <a:cxn ang="0">
                  <a:pos x="1057" y="1049"/>
                </a:cxn>
                <a:cxn ang="0">
                  <a:pos x="1008" y="1020"/>
                </a:cxn>
                <a:cxn ang="0">
                  <a:pos x="1057" y="1005"/>
                </a:cxn>
                <a:cxn ang="0">
                  <a:pos x="1083" y="669"/>
                </a:cxn>
                <a:cxn ang="0">
                  <a:pos x="1056" y="696"/>
                </a:cxn>
                <a:cxn ang="0">
                  <a:pos x="1124" y="581"/>
                </a:cxn>
                <a:cxn ang="0">
                  <a:pos x="1187" y="622"/>
                </a:cxn>
                <a:cxn ang="0">
                  <a:pos x="1354" y="687"/>
                </a:cxn>
                <a:cxn ang="0">
                  <a:pos x="1277" y="532"/>
                </a:cxn>
                <a:cxn ang="0">
                  <a:pos x="1374" y="679"/>
                </a:cxn>
                <a:cxn ang="0">
                  <a:pos x="1305" y="766"/>
                </a:cxn>
                <a:cxn ang="0">
                  <a:pos x="1187" y="622"/>
                </a:cxn>
                <a:cxn ang="0">
                  <a:pos x="1378" y="492"/>
                </a:cxn>
                <a:cxn ang="0">
                  <a:pos x="1454" y="639"/>
                </a:cxn>
                <a:cxn ang="0">
                  <a:pos x="1360" y="494"/>
                </a:cxn>
                <a:cxn ang="0">
                  <a:pos x="1411" y="446"/>
                </a:cxn>
                <a:cxn ang="0">
                  <a:pos x="1531" y="465"/>
                </a:cxn>
                <a:cxn ang="0">
                  <a:pos x="1354" y="339"/>
                </a:cxn>
                <a:cxn ang="0">
                  <a:pos x="1491" y="317"/>
                </a:cxn>
                <a:cxn ang="0">
                  <a:pos x="1673" y="420"/>
                </a:cxn>
                <a:cxn ang="0">
                  <a:pos x="1638" y="317"/>
                </a:cxn>
                <a:cxn ang="0">
                  <a:pos x="1756" y="274"/>
                </a:cxn>
                <a:cxn ang="0">
                  <a:pos x="1749" y="349"/>
                </a:cxn>
                <a:cxn ang="0">
                  <a:pos x="1576" y="265"/>
                </a:cxn>
                <a:cxn ang="0">
                  <a:pos x="1727" y="198"/>
                </a:cxn>
                <a:cxn ang="0">
                  <a:pos x="1607" y="260"/>
                </a:cxn>
                <a:cxn ang="0">
                  <a:pos x="1664" y="204"/>
                </a:cxn>
                <a:cxn ang="0">
                  <a:pos x="1917" y="269"/>
                </a:cxn>
                <a:cxn ang="0">
                  <a:pos x="1888" y="256"/>
                </a:cxn>
                <a:cxn ang="0">
                  <a:pos x="1816" y="191"/>
                </a:cxn>
                <a:cxn ang="0">
                  <a:pos x="1856" y="173"/>
                </a:cxn>
                <a:cxn ang="0">
                  <a:pos x="1915" y="226"/>
                </a:cxn>
              </a:cxnLst>
              <a:rect l="0" t="0" r="r" b="b"/>
              <a:pathLst>
                <a:path w="1921" h="1934">
                  <a:moveTo>
                    <a:pt x="322" y="1771"/>
                  </a:moveTo>
                  <a:lnTo>
                    <a:pt x="174" y="1669"/>
                  </a:lnTo>
                  <a:lnTo>
                    <a:pt x="259" y="1839"/>
                  </a:lnTo>
                  <a:lnTo>
                    <a:pt x="252" y="1846"/>
                  </a:lnTo>
                  <a:lnTo>
                    <a:pt x="81" y="1762"/>
                  </a:lnTo>
                  <a:lnTo>
                    <a:pt x="184" y="1909"/>
                  </a:lnTo>
                  <a:lnTo>
                    <a:pt x="158" y="1934"/>
                  </a:lnTo>
                  <a:lnTo>
                    <a:pt x="0" y="1704"/>
                  </a:lnTo>
                  <a:lnTo>
                    <a:pt x="12" y="1692"/>
                  </a:lnTo>
                  <a:lnTo>
                    <a:pt x="200" y="1787"/>
                  </a:lnTo>
                  <a:lnTo>
                    <a:pt x="101" y="1603"/>
                  </a:lnTo>
                  <a:lnTo>
                    <a:pt x="113" y="1591"/>
                  </a:lnTo>
                  <a:lnTo>
                    <a:pt x="347" y="1746"/>
                  </a:lnTo>
                  <a:lnTo>
                    <a:pt x="322" y="1771"/>
                  </a:lnTo>
                  <a:close/>
                  <a:moveTo>
                    <a:pt x="174" y="1531"/>
                  </a:moveTo>
                  <a:lnTo>
                    <a:pt x="200" y="1504"/>
                  </a:lnTo>
                  <a:lnTo>
                    <a:pt x="333" y="1637"/>
                  </a:lnTo>
                  <a:cubicBezTo>
                    <a:pt x="345" y="1649"/>
                    <a:pt x="359" y="1655"/>
                    <a:pt x="374" y="1655"/>
                  </a:cubicBezTo>
                  <a:cubicBezTo>
                    <a:pt x="389" y="1655"/>
                    <a:pt x="403" y="1649"/>
                    <a:pt x="415" y="1637"/>
                  </a:cubicBezTo>
                  <a:cubicBezTo>
                    <a:pt x="428" y="1623"/>
                    <a:pt x="435" y="1609"/>
                    <a:pt x="435" y="1595"/>
                  </a:cubicBezTo>
                  <a:cubicBezTo>
                    <a:pt x="435" y="1580"/>
                    <a:pt x="428" y="1566"/>
                    <a:pt x="416" y="1553"/>
                  </a:cubicBezTo>
                  <a:lnTo>
                    <a:pt x="283" y="1421"/>
                  </a:lnTo>
                  <a:lnTo>
                    <a:pt x="310" y="1394"/>
                  </a:lnTo>
                  <a:lnTo>
                    <a:pt x="445" y="1529"/>
                  </a:lnTo>
                  <a:cubicBezTo>
                    <a:pt x="465" y="1549"/>
                    <a:pt x="474" y="1570"/>
                    <a:pt x="473" y="1594"/>
                  </a:cubicBezTo>
                  <a:cubicBezTo>
                    <a:pt x="471" y="1617"/>
                    <a:pt x="460" y="1639"/>
                    <a:pt x="439" y="1660"/>
                  </a:cubicBezTo>
                  <a:cubicBezTo>
                    <a:pt x="417" y="1682"/>
                    <a:pt x="395" y="1693"/>
                    <a:pt x="373" y="1694"/>
                  </a:cubicBezTo>
                  <a:cubicBezTo>
                    <a:pt x="350" y="1695"/>
                    <a:pt x="329" y="1686"/>
                    <a:pt x="309" y="1665"/>
                  </a:cubicBezTo>
                  <a:lnTo>
                    <a:pt x="174" y="1531"/>
                  </a:lnTo>
                  <a:close/>
                  <a:moveTo>
                    <a:pt x="161" y="1451"/>
                  </a:moveTo>
                  <a:cubicBezTo>
                    <a:pt x="165" y="1447"/>
                    <a:pt x="170" y="1445"/>
                    <a:pt x="176" y="1445"/>
                  </a:cubicBezTo>
                  <a:cubicBezTo>
                    <a:pt x="182" y="1445"/>
                    <a:pt x="186" y="1447"/>
                    <a:pt x="191" y="1451"/>
                  </a:cubicBezTo>
                  <a:cubicBezTo>
                    <a:pt x="195" y="1455"/>
                    <a:pt x="197" y="1460"/>
                    <a:pt x="197" y="1466"/>
                  </a:cubicBezTo>
                  <a:cubicBezTo>
                    <a:pt x="197" y="1472"/>
                    <a:pt x="195" y="1477"/>
                    <a:pt x="191" y="1481"/>
                  </a:cubicBezTo>
                  <a:cubicBezTo>
                    <a:pt x="187" y="1485"/>
                    <a:pt x="182" y="1487"/>
                    <a:pt x="176" y="1487"/>
                  </a:cubicBezTo>
                  <a:cubicBezTo>
                    <a:pt x="170" y="1487"/>
                    <a:pt x="165" y="1485"/>
                    <a:pt x="161" y="1481"/>
                  </a:cubicBezTo>
                  <a:cubicBezTo>
                    <a:pt x="157" y="1477"/>
                    <a:pt x="155" y="1472"/>
                    <a:pt x="155" y="1466"/>
                  </a:cubicBezTo>
                  <a:cubicBezTo>
                    <a:pt x="155" y="1460"/>
                    <a:pt x="157" y="1455"/>
                    <a:pt x="161" y="1451"/>
                  </a:cubicBezTo>
                  <a:close/>
                  <a:moveTo>
                    <a:pt x="224" y="1388"/>
                  </a:moveTo>
                  <a:cubicBezTo>
                    <a:pt x="228" y="1384"/>
                    <a:pt x="233" y="1382"/>
                    <a:pt x="238" y="1382"/>
                  </a:cubicBezTo>
                  <a:cubicBezTo>
                    <a:pt x="244" y="1382"/>
                    <a:pt x="249" y="1384"/>
                    <a:pt x="253" y="1388"/>
                  </a:cubicBezTo>
                  <a:cubicBezTo>
                    <a:pt x="258" y="1392"/>
                    <a:pt x="260" y="1397"/>
                    <a:pt x="260" y="1403"/>
                  </a:cubicBezTo>
                  <a:cubicBezTo>
                    <a:pt x="260" y="1409"/>
                    <a:pt x="258" y="1414"/>
                    <a:pt x="253" y="1418"/>
                  </a:cubicBezTo>
                  <a:cubicBezTo>
                    <a:pt x="249" y="1422"/>
                    <a:pt x="244" y="1424"/>
                    <a:pt x="238" y="1424"/>
                  </a:cubicBezTo>
                  <a:cubicBezTo>
                    <a:pt x="233" y="1424"/>
                    <a:pt x="228" y="1422"/>
                    <a:pt x="224" y="1418"/>
                  </a:cubicBezTo>
                  <a:cubicBezTo>
                    <a:pt x="219" y="1414"/>
                    <a:pt x="217" y="1409"/>
                    <a:pt x="217" y="1403"/>
                  </a:cubicBezTo>
                  <a:cubicBezTo>
                    <a:pt x="217" y="1397"/>
                    <a:pt x="219" y="1393"/>
                    <a:pt x="224" y="1388"/>
                  </a:cubicBezTo>
                  <a:close/>
                  <a:moveTo>
                    <a:pt x="588" y="1505"/>
                  </a:moveTo>
                  <a:lnTo>
                    <a:pt x="549" y="1544"/>
                  </a:lnTo>
                  <a:lnTo>
                    <a:pt x="355" y="1349"/>
                  </a:lnTo>
                  <a:cubicBezTo>
                    <a:pt x="379" y="1324"/>
                    <a:pt x="394" y="1307"/>
                    <a:pt x="401" y="1300"/>
                  </a:cubicBezTo>
                  <a:cubicBezTo>
                    <a:pt x="428" y="1273"/>
                    <a:pt x="458" y="1260"/>
                    <a:pt x="490" y="1261"/>
                  </a:cubicBezTo>
                  <a:cubicBezTo>
                    <a:pt x="523" y="1261"/>
                    <a:pt x="553" y="1275"/>
                    <a:pt x="580" y="1303"/>
                  </a:cubicBezTo>
                  <a:cubicBezTo>
                    <a:pt x="650" y="1373"/>
                    <a:pt x="653" y="1440"/>
                    <a:pt x="588" y="1505"/>
                  </a:cubicBezTo>
                  <a:close/>
                  <a:moveTo>
                    <a:pt x="405" y="1347"/>
                  </a:moveTo>
                  <a:lnTo>
                    <a:pt x="550" y="1492"/>
                  </a:lnTo>
                  <a:cubicBezTo>
                    <a:pt x="557" y="1487"/>
                    <a:pt x="565" y="1480"/>
                    <a:pt x="574" y="1471"/>
                  </a:cubicBezTo>
                  <a:cubicBezTo>
                    <a:pt x="592" y="1453"/>
                    <a:pt x="600" y="1431"/>
                    <a:pt x="596" y="1407"/>
                  </a:cubicBezTo>
                  <a:cubicBezTo>
                    <a:pt x="593" y="1382"/>
                    <a:pt x="579" y="1358"/>
                    <a:pt x="554" y="1333"/>
                  </a:cubicBezTo>
                  <a:cubicBezTo>
                    <a:pt x="508" y="1287"/>
                    <a:pt x="465" y="1284"/>
                    <a:pt x="424" y="1326"/>
                  </a:cubicBezTo>
                  <a:cubicBezTo>
                    <a:pt x="421" y="1328"/>
                    <a:pt x="415" y="1335"/>
                    <a:pt x="405" y="1347"/>
                  </a:cubicBezTo>
                  <a:close/>
                  <a:moveTo>
                    <a:pt x="575" y="1177"/>
                  </a:moveTo>
                  <a:lnTo>
                    <a:pt x="629" y="1231"/>
                  </a:lnTo>
                  <a:lnTo>
                    <a:pt x="693" y="1167"/>
                  </a:lnTo>
                  <a:lnTo>
                    <a:pt x="715" y="1189"/>
                  </a:lnTo>
                  <a:lnTo>
                    <a:pt x="651" y="1254"/>
                  </a:lnTo>
                  <a:lnTo>
                    <a:pt x="721" y="1324"/>
                  </a:lnTo>
                  <a:lnTo>
                    <a:pt x="809" y="1236"/>
                  </a:lnTo>
                  <a:lnTo>
                    <a:pt x="833" y="1259"/>
                  </a:lnTo>
                  <a:lnTo>
                    <a:pt x="719" y="1374"/>
                  </a:lnTo>
                  <a:lnTo>
                    <a:pt x="524" y="1180"/>
                  </a:lnTo>
                  <a:lnTo>
                    <a:pt x="640" y="1064"/>
                  </a:lnTo>
                  <a:lnTo>
                    <a:pt x="664" y="1088"/>
                  </a:lnTo>
                  <a:lnTo>
                    <a:pt x="575" y="1177"/>
                  </a:lnTo>
                  <a:close/>
                  <a:moveTo>
                    <a:pt x="973" y="1120"/>
                  </a:moveTo>
                  <a:lnTo>
                    <a:pt x="829" y="1085"/>
                  </a:lnTo>
                  <a:lnTo>
                    <a:pt x="840" y="1148"/>
                  </a:lnTo>
                  <a:lnTo>
                    <a:pt x="892" y="1200"/>
                  </a:lnTo>
                  <a:lnTo>
                    <a:pt x="866" y="1227"/>
                  </a:lnTo>
                  <a:lnTo>
                    <a:pt x="671" y="1033"/>
                  </a:lnTo>
                  <a:lnTo>
                    <a:pt x="698" y="1006"/>
                  </a:lnTo>
                  <a:lnTo>
                    <a:pt x="804" y="1112"/>
                  </a:lnTo>
                  <a:lnTo>
                    <a:pt x="770" y="934"/>
                  </a:lnTo>
                  <a:lnTo>
                    <a:pt x="800" y="905"/>
                  </a:lnTo>
                  <a:lnTo>
                    <a:pt x="826" y="1047"/>
                  </a:lnTo>
                  <a:lnTo>
                    <a:pt x="1002" y="1091"/>
                  </a:lnTo>
                  <a:lnTo>
                    <a:pt x="973" y="1120"/>
                  </a:lnTo>
                  <a:close/>
                  <a:moveTo>
                    <a:pt x="1082" y="1107"/>
                  </a:moveTo>
                  <a:lnTo>
                    <a:pt x="1066" y="1104"/>
                  </a:lnTo>
                  <a:cubicBezTo>
                    <a:pt x="1068" y="1076"/>
                    <a:pt x="1065" y="1058"/>
                    <a:pt x="1057" y="1049"/>
                  </a:cubicBezTo>
                  <a:cubicBezTo>
                    <a:pt x="1053" y="1046"/>
                    <a:pt x="1048" y="1043"/>
                    <a:pt x="1041" y="1042"/>
                  </a:cubicBezTo>
                  <a:cubicBezTo>
                    <a:pt x="1030" y="1046"/>
                    <a:pt x="1021" y="1044"/>
                    <a:pt x="1014" y="1038"/>
                  </a:cubicBezTo>
                  <a:cubicBezTo>
                    <a:pt x="1009" y="1033"/>
                    <a:pt x="1007" y="1027"/>
                    <a:pt x="1008" y="1020"/>
                  </a:cubicBezTo>
                  <a:cubicBezTo>
                    <a:pt x="1008" y="1014"/>
                    <a:pt x="1011" y="1008"/>
                    <a:pt x="1017" y="1002"/>
                  </a:cubicBezTo>
                  <a:cubicBezTo>
                    <a:pt x="1022" y="997"/>
                    <a:pt x="1028" y="995"/>
                    <a:pt x="1036" y="996"/>
                  </a:cubicBezTo>
                  <a:cubicBezTo>
                    <a:pt x="1044" y="996"/>
                    <a:pt x="1051" y="999"/>
                    <a:pt x="1057" y="1005"/>
                  </a:cubicBezTo>
                  <a:cubicBezTo>
                    <a:pt x="1069" y="1016"/>
                    <a:pt x="1077" y="1029"/>
                    <a:pt x="1081" y="1044"/>
                  </a:cubicBezTo>
                  <a:cubicBezTo>
                    <a:pt x="1086" y="1058"/>
                    <a:pt x="1086" y="1079"/>
                    <a:pt x="1082" y="1107"/>
                  </a:cubicBezTo>
                  <a:close/>
                  <a:moveTo>
                    <a:pt x="1083" y="669"/>
                  </a:moveTo>
                  <a:lnTo>
                    <a:pt x="1253" y="839"/>
                  </a:lnTo>
                  <a:lnTo>
                    <a:pt x="1227" y="866"/>
                  </a:lnTo>
                  <a:lnTo>
                    <a:pt x="1056" y="696"/>
                  </a:lnTo>
                  <a:lnTo>
                    <a:pt x="995" y="757"/>
                  </a:lnTo>
                  <a:lnTo>
                    <a:pt x="971" y="733"/>
                  </a:lnTo>
                  <a:lnTo>
                    <a:pt x="1124" y="581"/>
                  </a:lnTo>
                  <a:lnTo>
                    <a:pt x="1147" y="604"/>
                  </a:lnTo>
                  <a:lnTo>
                    <a:pt x="1083" y="669"/>
                  </a:lnTo>
                  <a:close/>
                  <a:moveTo>
                    <a:pt x="1187" y="622"/>
                  </a:moveTo>
                  <a:lnTo>
                    <a:pt x="1277" y="712"/>
                  </a:lnTo>
                  <a:cubicBezTo>
                    <a:pt x="1299" y="734"/>
                    <a:pt x="1320" y="736"/>
                    <a:pt x="1339" y="717"/>
                  </a:cubicBezTo>
                  <a:cubicBezTo>
                    <a:pt x="1347" y="708"/>
                    <a:pt x="1352" y="698"/>
                    <a:pt x="1354" y="687"/>
                  </a:cubicBezTo>
                  <a:cubicBezTo>
                    <a:pt x="1357" y="675"/>
                    <a:pt x="1356" y="665"/>
                    <a:pt x="1351" y="657"/>
                  </a:cubicBezTo>
                  <a:lnTo>
                    <a:pt x="1252" y="557"/>
                  </a:lnTo>
                  <a:lnTo>
                    <a:pt x="1277" y="532"/>
                  </a:lnTo>
                  <a:lnTo>
                    <a:pt x="1419" y="674"/>
                  </a:lnTo>
                  <a:lnTo>
                    <a:pt x="1394" y="699"/>
                  </a:lnTo>
                  <a:lnTo>
                    <a:pt x="1374" y="679"/>
                  </a:lnTo>
                  <a:cubicBezTo>
                    <a:pt x="1377" y="688"/>
                    <a:pt x="1376" y="698"/>
                    <a:pt x="1372" y="712"/>
                  </a:cubicBezTo>
                  <a:cubicBezTo>
                    <a:pt x="1369" y="725"/>
                    <a:pt x="1363" y="735"/>
                    <a:pt x="1354" y="744"/>
                  </a:cubicBezTo>
                  <a:cubicBezTo>
                    <a:pt x="1339" y="759"/>
                    <a:pt x="1322" y="767"/>
                    <a:pt x="1305" y="766"/>
                  </a:cubicBezTo>
                  <a:cubicBezTo>
                    <a:pt x="1288" y="765"/>
                    <a:pt x="1271" y="757"/>
                    <a:pt x="1255" y="740"/>
                  </a:cubicBezTo>
                  <a:lnTo>
                    <a:pt x="1162" y="647"/>
                  </a:lnTo>
                  <a:lnTo>
                    <a:pt x="1187" y="622"/>
                  </a:lnTo>
                  <a:close/>
                  <a:moveTo>
                    <a:pt x="1411" y="446"/>
                  </a:moveTo>
                  <a:cubicBezTo>
                    <a:pt x="1402" y="447"/>
                    <a:pt x="1395" y="451"/>
                    <a:pt x="1389" y="457"/>
                  </a:cubicBezTo>
                  <a:cubicBezTo>
                    <a:pt x="1380" y="466"/>
                    <a:pt x="1377" y="477"/>
                    <a:pt x="1378" y="492"/>
                  </a:cubicBezTo>
                  <a:cubicBezTo>
                    <a:pt x="1380" y="507"/>
                    <a:pt x="1386" y="520"/>
                    <a:pt x="1398" y="532"/>
                  </a:cubicBezTo>
                  <a:lnTo>
                    <a:pt x="1479" y="613"/>
                  </a:lnTo>
                  <a:lnTo>
                    <a:pt x="1454" y="639"/>
                  </a:lnTo>
                  <a:lnTo>
                    <a:pt x="1312" y="497"/>
                  </a:lnTo>
                  <a:lnTo>
                    <a:pt x="1337" y="471"/>
                  </a:lnTo>
                  <a:lnTo>
                    <a:pt x="1360" y="494"/>
                  </a:lnTo>
                  <a:cubicBezTo>
                    <a:pt x="1352" y="468"/>
                    <a:pt x="1357" y="446"/>
                    <a:pt x="1376" y="428"/>
                  </a:cubicBezTo>
                  <a:cubicBezTo>
                    <a:pt x="1380" y="423"/>
                    <a:pt x="1387" y="418"/>
                    <a:pt x="1397" y="411"/>
                  </a:cubicBezTo>
                  <a:lnTo>
                    <a:pt x="1411" y="446"/>
                  </a:lnTo>
                  <a:close/>
                  <a:moveTo>
                    <a:pt x="1646" y="447"/>
                  </a:moveTo>
                  <a:lnTo>
                    <a:pt x="1530" y="421"/>
                  </a:lnTo>
                  <a:lnTo>
                    <a:pt x="1531" y="465"/>
                  </a:lnTo>
                  <a:lnTo>
                    <a:pt x="1579" y="514"/>
                  </a:lnTo>
                  <a:lnTo>
                    <a:pt x="1554" y="539"/>
                  </a:lnTo>
                  <a:lnTo>
                    <a:pt x="1354" y="339"/>
                  </a:lnTo>
                  <a:lnTo>
                    <a:pt x="1379" y="313"/>
                  </a:lnTo>
                  <a:lnTo>
                    <a:pt x="1503" y="438"/>
                  </a:lnTo>
                  <a:lnTo>
                    <a:pt x="1491" y="317"/>
                  </a:lnTo>
                  <a:lnTo>
                    <a:pt x="1521" y="288"/>
                  </a:lnTo>
                  <a:lnTo>
                    <a:pt x="1529" y="387"/>
                  </a:lnTo>
                  <a:lnTo>
                    <a:pt x="1673" y="420"/>
                  </a:lnTo>
                  <a:lnTo>
                    <a:pt x="1646" y="447"/>
                  </a:lnTo>
                  <a:close/>
                  <a:moveTo>
                    <a:pt x="1741" y="215"/>
                  </a:moveTo>
                  <a:lnTo>
                    <a:pt x="1638" y="317"/>
                  </a:lnTo>
                  <a:cubicBezTo>
                    <a:pt x="1655" y="334"/>
                    <a:pt x="1672" y="342"/>
                    <a:pt x="1690" y="342"/>
                  </a:cubicBezTo>
                  <a:cubicBezTo>
                    <a:pt x="1706" y="342"/>
                    <a:pt x="1720" y="335"/>
                    <a:pt x="1733" y="323"/>
                  </a:cubicBezTo>
                  <a:cubicBezTo>
                    <a:pt x="1747" y="308"/>
                    <a:pt x="1755" y="292"/>
                    <a:pt x="1756" y="274"/>
                  </a:cubicBezTo>
                  <a:lnTo>
                    <a:pt x="1785" y="281"/>
                  </a:lnTo>
                  <a:cubicBezTo>
                    <a:pt x="1785" y="289"/>
                    <a:pt x="1783" y="299"/>
                    <a:pt x="1777" y="309"/>
                  </a:cubicBezTo>
                  <a:cubicBezTo>
                    <a:pt x="1771" y="323"/>
                    <a:pt x="1762" y="336"/>
                    <a:pt x="1749" y="349"/>
                  </a:cubicBezTo>
                  <a:cubicBezTo>
                    <a:pt x="1731" y="367"/>
                    <a:pt x="1710" y="376"/>
                    <a:pt x="1686" y="376"/>
                  </a:cubicBezTo>
                  <a:cubicBezTo>
                    <a:pt x="1658" y="377"/>
                    <a:pt x="1634" y="366"/>
                    <a:pt x="1611" y="343"/>
                  </a:cubicBezTo>
                  <a:cubicBezTo>
                    <a:pt x="1588" y="320"/>
                    <a:pt x="1576" y="294"/>
                    <a:pt x="1576" y="265"/>
                  </a:cubicBezTo>
                  <a:cubicBezTo>
                    <a:pt x="1576" y="240"/>
                    <a:pt x="1585" y="219"/>
                    <a:pt x="1602" y="201"/>
                  </a:cubicBezTo>
                  <a:cubicBezTo>
                    <a:pt x="1622" y="181"/>
                    <a:pt x="1644" y="171"/>
                    <a:pt x="1667" y="171"/>
                  </a:cubicBezTo>
                  <a:cubicBezTo>
                    <a:pt x="1689" y="170"/>
                    <a:pt x="1709" y="179"/>
                    <a:pt x="1727" y="198"/>
                  </a:cubicBezTo>
                  <a:cubicBezTo>
                    <a:pt x="1733" y="203"/>
                    <a:pt x="1737" y="209"/>
                    <a:pt x="1741" y="215"/>
                  </a:cubicBezTo>
                  <a:close/>
                  <a:moveTo>
                    <a:pt x="1625" y="221"/>
                  </a:moveTo>
                  <a:cubicBezTo>
                    <a:pt x="1613" y="232"/>
                    <a:pt x="1608" y="245"/>
                    <a:pt x="1607" y="260"/>
                  </a:cubicBezTo>
                  <a:cubicBezTo>
                    <a:pt x="1607" y="274"/>
                    <a:pt x="1611" y="287"/>
                    <a:pt x="1621" y="298"/>
                  </a:cubicBezTo>
                  <a:lnTo>
                    <a:pt x="1699" y="220"/>
                  </a:lnTo>
                  <a:cubicBezTo>
                    <a:pt x="1689" y="210"/>
                    <a:pt x="1677" y="204"/>
                    <a:pt x="1664" y="204"/>
                  </a:cubicBezTo>
                  <a:cubicBezTo>
                    <a:pt x="1650" y="203"/>
                    <a:pt x="1637" y="209"/>
                    <a:pt x="1625" y="221"/>
                  </a:cubicBezTo>
                  <a:close/>
                  <a:moveTo>
                    <a:pt x="1915" y="226"/>
                  </a:moveTo>
                  <a:cubicBezTo>
                    <a:pt x="1921" y="238"/>
                    <a:pt x="1921" y="253"/>
                    <a:pt x="1917" y="269"/>
                  </a:cubicBezTo>
                  <a:cubicBezTo>
                    <a:pt x="1913" y="285"/>
                    <a:pt x="1904" y="300"/>
                    <a:pt x="1891" y="313"/>
                  </a:cubicBezTo>
                  <a:lnTo>
                    <a:pt x="1868" y="291"/>
                  </a:lnTo>
                  <a:cubicBezTo>
                    <a:pt x="1879" y="280"/>
                    <a:pt x="1885" y="269"/>
                    <a:pt x="1888" y="256"/>
                  </a:cubicBezTo>
                  <a:cubicBezTo>
                    <a:pt x="1891" y="244"/>
                    <a:pt x="1888" y="234"/>
                    <a:pt x="1881" y="227"/>
                  </a:cubicBezTo>
                  <a:cubicBezTo>
                    <a:pt x="1874" y="219"/>
                    <a:pt x="1865" y="213"/>
                    <a:pt x="1854" y="208"/>
                  </a:cubicBezTo>
                  <a:cubicBezTo>
                    <a:pt x="1844" y="203"/>
                    <a:pt x="1831" y="197"/>
                    <a:pt x="1816" y="191"/>
                  </a:cubicBezTo>
                  <a:lnTo>
                    <a:pt x="1678" y="130"/>
                  </a:lnTo>
                  <a:lnTo>
                    <a:pt x="1704" y="105"/>
                  </a:lnTo>
                  <a:lnTo>
                    <a:pt x="1856" y="173"/>
                  </a:lnTo>
                  <a:lnTo>
                    <a:pt x="1783" y="25"/>
                  </a:lnTo>
                  <a:lnTo>
                    <a:pt x="1809" y="0"/>
                  </a:lnTo>
                  <a:lnTo>
                    <a:pt x="1915" y="2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8" name="Freeform 24"/>
            <p:cNvSpPr>
              <a:spLocks noEditPoints="1"/>
            </p:cNvSpPr>
            <p:nvPr/>
          </p:nvSpPr>
          <p:spPr bwMode="auto">
            <a:xfrm>
              <a:off x="2974" y="2245"/>
              <a:ext cx="570" cy="552"/>
            </a:xfrm>
            <a:custGeom>
              <a:avLst/>
              <a:gdLst/>
              <a:ahLst/>
              <a:cxnLst>
                <a:cxn ang="0">
                  <a:pos x="122" y="1349"/>
                </a:cxn>
                <a:cxn ang="0">
                  <a:pos x="149" y="1614"/>
                </a:cxn>
                <a:cxn ang="0">
                  <a:pos x="211" y="1562"/>
                </a:cxn>
                <a:cxn ang="0">
                  <a:pos x="40" y="1466"/>
                </a:cxn>
                <a:cxn ang="0">
                  <a:pos x="318" y="1263"/>
                </a:cxn>
                <a:cxn ang="0">
                  <a:pos x="434" y="1332"/>
                </a:cxn>
                <a:cxn ang="0">
                  <a:pos x="265" y="1160"/>
                </a:cxn>
                <a:cxn ang="0">
                  <a:pos x="532" y="1359"/>
                </a:cxn>
                <a:cxn ang="0">
                  <a:pos x="474" y="1275"/>
                </a:cxn>
                <a:cxn ang="0">
                  <a:pos x="548" y="1298"/>
                </a:cxn>
                <a:cxn ang="0">
                  <a:pos x="660" y="1153"/>
                </a:cxn>
                <a:cxn ang="0">
                  <a:pos x="633" y="1034"/>
                </a:cxn>
                <a:cxn ang="0">
                  <a:pos x="607" y="1012"/>
                </a:cxn>
                <a:cxn ang="0">
                  <a:pos x="713" y="957"/>
                </a:cxn>
                <a:cxn ang="0">
                  <a:pos x="842" y="829"/>
                </a:cxn>
                <a:cxn ang="0">
                  <a:pos x="713" y="957"/>
                </a:cxn>
                <a:cxn ang="0">
                  <a:pos x="815" y="855"/>
                </a:cxn>
                <a:cxn ang="0">
                  <a:pos x="901" y="678"/>
                </a:cxn>
                <a:cxn ang="0">
                  <a:pos x="968" y="845"/>
                </a:cxn>
                <a:cxn ang="0">
                  <a:pos x="849" y="726"/>
                </a:cxn>
                <a:cxn ang="0">
                  <a:pos x="930" y="639"/>
                </a:cxn>
                <a:cxn ang="0">
                  <a:pos x="880" y="590"/>
                </a:cxn>
                <a:cxn ang="0">
                  <a:pos x="994" y="575"/>
                </a:cxn>
                <a:cxn ang="0">
                  <a:pos x="1084" y="692"/>
                </a:cxn>
                <a:cxn ang="0">
                  <a:pos x="1054" y="740"/>
                </a:cxn>
                <a:cxn ang="0">
                  <a:pos x="1129" y="582"/>
                </a:cxn>
                <a:cxn ang="0">
                  <a:pos x="1103" y="427"/>
                </a:cxn>
                <a:cxn ang="0">
                  <a:pos x="1225" y="549"/>
                </a:cxn>
                <a:cxn ang="0">
                  <a:pos x="1106" y="610"/>
                </a:cxn>
                <a:cxn ang="0">
                  <a:pos x="1330" y="521"/>
                </a:cxn>
                <a:cxn ang="0">
                  <a:pos x="1360" y="445"/>
                </a:cxn>
                <a:cxn ang="0">
                  <a:pos x="1273" y="470"/>
                </a:cxn>
                <a:cxn ang="0">
                  <a:pos x="1205" y="319"/>
                </a:cxn>
                <a:cxn ang="0">
                  <a:pos x="1272" y="293"/>
                </a:cxn>
                <a:cxn ang="0">
                  <a:pos x="1300" y="440"/>
                </a:cxn>
                <a:cxn ang="0">
                  <a:pos x="1328" y="438"/>
                </a:cxn>
                <a:cxn ang="0">
                  <a:pos x="1440" y="461"/>
                </a:cxn>
                <a:cxn ang="0">
                  <a:pos x="1227" y="338"/>
                </a:cxn>
                <a:cxn ang="0">
                  <a:pos x="1293" y="404"/>
                </a:cxn>
                <a:cxn ang="0">
                  <a:pos x="1227" y="338"/>
                </a:cxn>
                <a:cxn ang="0">
                  <a:pos x="1392" y="342"/>
                </a:cxn>
                <a:cxn ang="0">
                  <a:pos x="1364" y="205"/>
                </a:cxn>
                <a:cxn ang="0">
                  <a:pos x="1338" y="186"/>
                </a:cxn>
                <a:cxn ang="0">
                  <a:pos x="1543" y="250"/>
                </a:cxn>
                <a:cxn ang="0">
                  <a:pos x="1447" y="227"/>
                </a:cxn>
                <a:cxn ang="0">
                  <a:pos x="1466" y="313"/>
                </a:cxn>
                <a:cxn ang="0">
                  <a:pos x="1388" y="25"/>
                </a:cxn>
                <a:cxn ang="0">
                  <a:pos x="1617" y="157"/>
                </a:cxn>
              </a:cxnLst>
              <a:rect l="0" t="0" r="r" b="b"/>
              <a:pathLst>
                <a:path w="1640" h="1620">
                  <a:moveTo>
                    <a:pt x="54" y="1562"/>
                  </a:moveTo>
                  <a:cubicBezTo>
                    <a:pt x="26" y="1533"/>
                    <a:pt x="10" y="1503"/>
                    <a:pt x="5" y="1470"/>
                  </a:cubicBezTo>
                  <a:cubicBezTo>
                    <a:pt x="0" y="1437"/>
                    <a:pt x="10" y="1408"/>
                    <a:pt x="34" y="1384"/>
                  </a:cubicBezTo>
                  <a:cubicBezTo>
                    <a:pt x="61" y="1357"/>
                    <a:pt x="90" y="1346"/>
                    <a:pt x="122" y="1349"/>
                  </a:cubicBezTo>
                  <a:cubicBezTo>
                    <a:pt x="154" y="1352"/>
                    <a:pt x="185" y="1369"/>
                    <a:pt x="216" y="1400"/>
                  </a:cubicBezTo>
                  <a:cubicBezTo>
                    <a:pt x="248" y="1432"/>
                    <a:pt x="266" y="1464"/>
                    <a:pt x="270" y="1496"/>
                  </a:cubicBezTo>
                  <a:cubicBezTo>
                    <a:pt x="273" y="1529"/>
                    <a:pt x="262" y="1559"/>
                    <a:pt x="235" y="1585"/>
                  </a:cubicBezTo>
                  <a:cubicBezTo>
                    <a:pt x="210" y="1610"/>
                    <a:pt x="182" y="1620"/>
                    <a:pt x="149" y="1614"/>
                  </a:cubicBezTo>
                  <a:cubicBezTo>
                    <a:pt x="116" y="1609"/>
                    <a:pt x="84" y="1591"/>
                    <a:pt x="54" y="1562"/>
                  </a:cubicBezTo>
                  <a:close/>
                  <a:moveTo>
                    <a:pt x="82" y="1534"/>
                  </a:moveTo>
                  <a:cubicBezTo>
                    <a:pt x="105" y="1556"/>
                    <a:pt x="128" y="1570"/>
                    <a:pt x="151" y="1576"/>
                  </a:cubicBezTo>
                  <a:cubicBezTo>
                    <a:pt x="175" y="1583"/>
                    <a:pt x="195" y="1578"/>
                    <a:pt x="211" y="1562"/>
                  </a:cubicBezTo>
                  <a:cubicBezTo>
                    <a:pt x="229" y="1543"/>
                    <a:pt x="236" y="1523"/>
                    <a:pt x="232" y="1500"/>
                  </a:cubicBezTo>
                  <a:cubicBezTo>
                    <a:pt x="228" y="1476"/>
                    <a:pt x="213" y="1452"/>
                    <a:pt x="188" y="1428"/>
                  </a:cubicBezTo>
                  <a:cubicBezTo>
                    <a:pt x="138" y="1378"/>
                    <a:pt x="95" y="1371"/>
                    <a:pt x="58" y="1408"/>
                  </a:cubicBezTo>
                  <a:cubicBezTo>
                    <a:pt x="41" y="1425"/>
                    <a:pt x="35" y="1444"/>
                    <a:pt x="40" y="1466"/>
                  </a:cubicBezTo>
                  <a:cubicBezTo>
                    <a:pt x="45" y="1488"/>
                    <a:pt x="59" y="1511"/>
                    <a:pt x="82" y="1534"/>
                  </a:cubicBezTo>
                  <a:close/>
                  <a:moveTo>
                    <a:pt x="200" y="1273"/>
                  </a:moveTo>
                  <a:lnTo>
                    <a:pt x="254" y="1327"/>
                  </a:lnTo>
                  <a:lnTo>
                    <a:pt x="318" y="1263"/>
                  </a:lnTo>
                  <a:lnTo>
                    <a:pt x="340" y="1285"/>
                  </a:lnTo>
                  <a:lnTo>
                    <a:pt x="276" y="1350"/>
                  </a:lnTo>
                  <a:lnTo>
                    <a:pt x="346" y="1420"/>
                  </a:lnTo>
                  <a:lnTo>
                    <a:pt x="434" y="1332"/>
                  </a:lnTo>
                  <a:lnTo>
                    <a:pt x="458" y="1356"/>
                  </a:lnTo>
                  <a:lnTo>
                    <a:pt x="344" y="1470"/>
                  </a:lnTo>
                  <a:lnTo>
                    <a:pt x="149" y="1276"/>
                  </a:lnTo>
                  <a:lnTo>
                    <a:pt x="265" y="1160"/>
                  </a:lnTo>
                  <a:lnTo>
                    <a:pt x="289" y="1184"/>
                  </a:lnTo>
                  <a:lnTo>
                    <a:pt x="200" y="1273"/>
                  </a:lnTo>
                  <a:close/>
                  <a:moveTo>
                    <a:pt x="549" y="1361"/>
                  </a:moveTo>
                  <a:lnTo>
                    <a:pt x="532" y="1359"/>
                  </a:lnTo>
                  <a:cubicBezTo>
                    <a:pt x="535" y="1331"/>
                    <a:pt x="532" y="1313"/>
                    <a:pt x="523" y="1304"/>
                  </a:cubicBezTo>
                  <a:cubicBezTo>
                    <a:pt x="519" y="1300"/>
                    <a:pt x="514" y="1297"/>
                    <a:pt x="508" y="1296"/>
                  </a:cubicBezTo>
                  <a:cubicBezTo>
                    <a:pt x="496" y="1300"/>
                    <a:pt x="487" y="1299"/>
                    <a:pt x="481" y="1292"/>
                  </a:cubicBezTo>
                  <a:cubicBezTo>
                    <a:pt x="476" y="1287"/>
                    <a:pt x="474" y="1282"/>
                    <a:pt x="474" y="1275"/>
                  </a:cubicBezTo>
                  <a:cubicBezTo>
                    <a:pt x="475" y="1268"/>
                    <a:pt x="478" y="1262"/>
                    <a:pt x="483" y="1257"/>
                  </a:cubicBezTo>
                  <a:cubicBezTo>
                    <a:pt x="488" y="1252"/>
                    <a:pt x="495" y="1250"/>
                    <a:pt x="503" y="1250"/>
                  </a:cubicBezTo>
                  <a:cubicBezTo>
                    <a:pt x="511" y="1250"/>
                    <a:pt x="518" y="1253"/>
                    <a:pt x="523" y="1259"/>
                  </a:cubicBezTo>
                  <a:cubicBezTo>
                    <a:pt x="535" y="1271"/>
                    <a:pt x="543" y="1284"/>
                    <a:pt x="548" y="1298"/>
                  </a:cubicBezTo>
                  <a:cubicBezTo>
                    <a:pt x="552" y="1313"/>
                    <a:pt x="553" y="1334"/>
                    <a:pt x="549" y="1361"/>
                  </a:cubicBezTo>
                  <a:close/>
                  <a:moveTo>
                    <a:pt x="612" y="1052"/>
                  </a:moveTo>
                  <a:lnTo>
                    <a:pt x="687" y="1127"/>
                  </a:lnTo>
                  <a:lnTo>
                    <a:pt x="660" y="1153"/>
                  </a:lnTo>
                  <a:lnTo>
                    <a:pt x="466" y="959"/>
                  </a:lnTo>
                  <a:cubicBezTo>
                    <a:pt x="485" y="938"/>
                    <a:pt x="497" y="926"/>
                    <a:pt x="501" y="921"/>
                  </a:cubicBezTo>
                  <a:cubicBezTo>
                    <a:pt x="557" y="865"/>
                    <a:pt x="605" y="856"/>
                    <a:pt x="642" y="893"/>
                  </a:cubicBezTo>
                  <a:cubicBezTo>
                    <a:pt x="686" y="937"/>
                    <a:pt x="683" y="984"/>
                    <a:pt x="633" y="1034"/>
                  </a:cubicBezTo>
                  <a:cubicBezTo>
                    <a:pt x="630" y="1037"/>
                    <a:pt x="623" y="1043"/>
                    <a:pt x="612" y="1052"/>
                  </a:cubicBezTo>
                  <a:close/>
                  <a:moveTo>
                    <a:pt x="516" y="956"/>
                  </a:moveTo>
                  <a:lnTo>
                    <a:pt x="588" y="1028"/>
                  </a:lnTo>
                  <a:cubicBezTo>
                    <a:pt x="600" y="1018"/>
                    <a:pt x="607" y="1012"/>
                    <a:pt x="607" y="1012"/>
                  </a:cubicBezTo>
                  <a:cubicBezTo>
                    <a:pt x="640" y="979"/>
                    <a:pt x="644" y="949"/>
                    <a:pt x="618" y="924"/>
                  </a:cubicBezTo>
                  <a:cubicBezTo>
                    <a:pt x="594" y="900"/>
                    <a:pt x="565" y="906"/>
                    <a:pt x="530" y="941"/>
                  </a:cubicBezTo>
                  <a:cubicBezTo>
                    <a:pt x="526" y="944"/>
                    <a:pt x="522" y="949"/>
                    <a:pt x="516" y="956"/>
                  </a:cubicBezTo>
                  <a:close/>
                  <a:moveTo>
                    <a:pt x="713" y="957"/>
                  </a:moveTo>
                  <a:cubicBezTo>
                    <a:pt x="692" y="936"/>
                    <a:pt x="680" y="912"/>
                    <a:pt x="678" y="887"/>
                  </a:cubicBezTo>
                  <a:cubicBezTo>
                    <a:pt x="676" y="861"/>
                    <a:pt x="685" y="839"/>
                    <a:pt x="704" y="820"/>
                  </a:cubicBezTo>
                  <a:cubicBezTo>
                    <a:pt x="725" y="799"/>
                    <a:pt x="747" y="790"/>
                    <a:pt x="771" y="792"/>
                  </a:cubicBezTo>
                  <a:cubicBezTo>
                    <a:pt x="795" y="794"/>
                    <a:pt x="819" y="806"/>
                    <a:pt x="842" y="829"/>
                  </a:cubicBezTo>
                  <a:cubicBezTo>
                    <a:pt x="865" y="852"/>
                    <a:pt x="877" y="876"/>
                    <a:pt x="879" y="900"/>
                  </a:cubicBezTo>
                  <a:cubicBezTo>
                    <a:pt x="881" y="925"/>
                    <a:pt x="872" y="947"/>
                    <a:pt x="852" y="967"/>
                  </a:cubicBezTo>
                  <a:cubicBezTo>
                    <a:pt x="832" y="987"/>
                    <a:pt x="809" y="996"/>
                    <a:pt x="784" y="994"/>
                  </a:cubicBezTo>
                  <a:cubicBezTo>
                    <a:pt x="760" y="992"/>
                    <a:pt x="736" y="980"/>
                    <a:pt x="713" y="957"/>
                  </a:cubicBezTo>
                  <a:close/>
                  <a:moveTo>
                    <a:pt x="740" y="931"/>
                  </a:moveTo>
                  <a:cubicBezTo>
                    <a:pt x="776" y="967"/>
                    <a:pt x="806" y="972"/>
                    <a:pt x="831" y="947"/>
                  </a:cubicBezTo>
                  <a:cubicBezTo>
                    <a:pt x="843" y="935"/>
                    <a:pt x="847" y="921"/>
                    <a:pt x="845" y="905"/>
                  </a:cubicBezTo>
                  <a:cubicBezTo>
                    <a:pt x="842" y="888"/>
                    <a:pt x="832" y="872"/>
                    <a:pt x="815" y="855"/>
                  </a:cubicBezTo>
                  <a:cubicBezTo>
                    <a:pt x="780" y="820"/>
                    <a:pt x="750" y="815"/>
                    <a:pt x="725" y="840"/>
                  </a:cubicBezTo>
                  <a:cubicBezTo>
                    <a:pt x="714" y="852"/>
                    <a:pt x="709" y="866"/>
                    <a:pt x="712" y="882"/>
                  </a:cubicBezTo>
                  <a:cubicBezTo>
                    <a:pt x="714" y="898"/>
                    <a:pt x="724" y="914"/>
                    <a:pt x="740" y="931"/>
                  </a:cubicBezTo>
                  <a:close/>
                  <a:moveTo>
                    <a:pt x="901" y="678"/>
                  </a:moveTo>
                  <a:cubicBezTo>
                    <a:pt x="891" y="679"/>
                    <a:pt x="884" y="683"/>
                    <a:pt x="878" y="688"/>
                  </a:cubicBezTo>
                  <a:cubicBezTo>
                    <a:pt x="869" y="697"/>
                    <a:pt x="866" y="709"/>
                    <a:pt x="867" y="724"/>
                  </a:cubicBezTo>
                  <a:cubicBezTo>
                    <a:pt x="869" y="739"/>
                    <a:pt x="875" y="752"/>
                    <a:pt x="887" y="764"/>
                  </a:cubicBezTo>
                  <a:lnTo>
                    <a:pt x="968" y="845"/>
                  </a:lnTo>
                  <a:lnTo>
                    <a:pt x="943" y="870"/>
                  </a:lnTo>
                  <a:lnTo>
                    <a:pt x="801" y="728"/>
                  </a:lnTo>
                  <a:lnTo>
                    <a:pt x="826" y="703"/>
                  </a:lnTo>
                  <a:lnTo>
                    <a:pt x="849" y="726"/>
                  </a:lnTo>
                  <a:cubicBezTo>
                    <a:pt x="841" y="700"/>
                    <a:pt x="847" y="678"/>
                    <a:pt x="865" y="660"/>
                  </a:cubicBezTo>
                  <a:cubicBezTo>
                    <a:pt x="869" y="655"/>
                    <a:pt x="876" y="649"/>
                    <a:pt x="887" y="643"/>
                  </a:cubicBezTo>
                  <a:lnTo>
                    <a:pt x="901" y="678"/>
                  </a:lnTo>
                  <a:close/>
                  <a:moveTo>
                    <a:pt x="930" y="639"/>
                  </a:moveTo>
                  <a:lnTo>
                    <a:pt x="913" y="656"/>
                  </a:lnTo>
                  <a:lnTo>
                    <a:pt x="894" y="636"/>
                  </a:lnTo>
                  <a:lnTo>
                    <a:pt x="910" y="620"/>
                  </a:lnTo>
                  <a:lnTo>
                    <a:pt x="880" y="590"/>
                  </a:lnTo>
                  <a:lnTo>
                    <a:pt x="896" y="555"/>
                  </a:lnTo>
                  <a:lnTo>
                    <a:pt x="935" y="594"/>
                  </a:lnTo>
                  <a:lnTo>
                    <a:pt x="974" y="555"/>
                  </a:lnTo>
                  <a:lnTo>
                    <a:pt x="994" y="575"/>
                  </a:lnTo>
                  <a:lnTo>
                    <a:pt x="955" y="614"/>
                  </a:lnTo>
                  <a:lnTo>
                    <a:pt x="1026" y="685"/>
                  </a:lnTo>
                  <a:cubicBezTo>
                    <a:pt x="1038" y="697"/>
                    <a:pt x="1048" y="703"/>
                    <a:pt x="1057" y="704"/>
                  </a:cubicBezTo>
                  <a:cubicBezTo>
                    <a:pt x="1066" y="705"/>
                    <a:pt x="1075" y="701"/>
                    <a:pt x="1084" y="692"/>
                  </a:cubicBezTo>
                  <a:cubicBezTo>
                    <a:pt x="1091" y="686"/>
                    <a:pt x="1096" y="678"/>
                    <a:pt x="1099" y="667"/>
                  </a:cubicBezTo>
                  <a:lnTo>
                    <a:pt x="1125" y="686"/>
                  </a:lnTo>
                  <a:cubicBezTo>
                    <a:pt x="1117" y="699"/>
                    <a:pt x="1107" y="712"/>
                    <a:pt x="1095" y="724"/>
                  </a:cubicBezTo>
                  <a:cubicBezTo>
                    <a:pt x="1083" y="735"/>
                    <a:pt x="1070" y="741"/>
                    <a:pt x="1054" y="740"/>
                  </a:cubicBezTo>
                  <a:cubicBezTo>
                    <a:pt x="1038" y="739"/>
                    <a:pt x="1023" y="733"/>
                    <a:pt x="1010" y="720"/>
                  </a:cubicBezTo>
                  <a:lnTo>
                    <a:pt x="930" y="639"/>
                  </a:lnTo>
                  <a:close/>
                  <a:moveTo>
                    <a:pt x="1038" y="492"/>
                  </a:moveTo>
                  <a:lnTo>
                    <a:pt x="1129" y="582"/>
                  </a:lnTo>
                  <a:cubicBezTo>
                    <a:pt x="1150" y="604"/>
                    <a:pt x="1171" y="606"/>
                    <a:pt x="1190" y="587"/>
                  </a:cubicBezTo>
                  <a:cubicBezTo>
                    <a:pt x="1198" y="578"/>
                    <a:pt x="1203" y="568"/>
                    <a:pt x="1206" y="557"/>
                  </a:cubicBezTo>
                  <a:cubicBezTo>
                    <a:pt x="1208" y="545"/>
                    <a:pt x="1207" y="535"/>
                    <a:pt x="1203" y="526"/>
                  </a:cubicBezTo>
                  <a:lnTo>
                    <a:pt x="1103" y="427"/>
                  </a:lnTo>
                  <a:lnTo>
                    <a:pt x="1128" y="401"/>
                  </a:lnTo>
                  <a:lnTo>
                    <a:pt x="1270" y="543"/>
                  </a:lnTo>
                  <a:lnTo>
                    <a:pt x="1245" y="569"/>
                  </a:lnTo>
                  <a:lnTo>
                    <a:pt x="1225" y="549"/>
                  </a:lnTo>
                  <a:cubicBezTo>
                    <a:pt x="1228" y="557"/>
                    <a:pt x="1227" y="568"/>
                    <a:pt x="1224" y="581"/>
                  </a:cubicBezTo>
                  <a:cubicBezTo>
                    <a:pt x="1220" y="595"/>
                    <a:pt x="1214" y="605"/>
                    <a:pt x="1206" y="613"/>
                  </a:cubicBezTo>
                  <a:cubicBezTo>
                    <a:pt x="1190" y="629"/>
                    <a:pt x="1174" y="636"/>
                    <a:pt x="1156" y="636"/>
                  </a:cubicBezTo>
                  <a:cubicBezTo>
                    <a:pt x="1139" y="635"/>
                    <a:pt x="1122" y="626"/>
                    <a:pt x="1106" y="610"/>
                  </a:cubicBezTo>
                  <a:lnTo>
                    <a:pt x="1013" y="517"/>
                  </a:lnTo>
                  <a:lnTo>
                    <a:pt x="1038" y="492"/>
                  </a:lnTo>
                  <a:close/>
                  <a:moveTo>
                    <a:pt x="1337" y="554"/>
                  </a:moveTo>
                  <a:lnTo>
                    <a:pt x="1330" y="521"/>
                  </a:lnTo>
                  <a:cubicBezTo>
                    <a:pt x="1355" y="516"/>
                    <a:pt x="1373" y="507"/>
                    <a:pt x="1386" y="495"/>
                  </a:cubicBezTo>
                  <a:cubicBezTo>
                    <a:pt x="1397" y="483"/>
                    <a:pt x="1404" y="472"/>
                    <a:pt x="1407" y="462"/>
                  </a:cubicBezTo>
                  <a:cubicBezTo>
                    <a:pt x="1409" y="451"/>
                    <a:pt x="1408" y="443"/>
                    <a:pt x="1402" y="437"/>
                  </a:cubicBezTo>
                  <a:cubicBezTo>
                    <a:pt x="1390" y="426"/>
                    <a:pt x="1376" y="428"/>
                    <a:pt x="1360" y="445"/>
                  </a:cubicBezTo>
                  <a:cubicBezTo>
                    <a:pt x="1357" y="448"/>
                    <a:pt x="1353" y="454"/>
                    <a:pt x="1347" y="463"/>
                  </a:cubicBezTo>
                  <a:cubicBezTo>
                    <a:pt x="1341" y="471"/>
                    <a:pt x="1335" y="478"/>
                    <a:pt x="1331" y="482"/>
                  </a:cubicBezTo>
                  <a:cubicBezTo>
                    <a:pt x="1311" y="502"/>
                    <a:pt x="1293" y="505"/>
                    <a:pt x="1278" y="489"/>
                  </a:cubicBezTo>
                  <a:cubicBezTo>
                    <a:pt x="1274" y="485"/>
                    <a:pt x="1272" y="478"/>
                    <a:pt x="1273" y="470"/>
                  </a:cubicBezTo>
                  <a:cubicBezTo>
                    <a:pt x="1274" y="461"/>
                    <a:pt x="1277" y="452"/>
                    <a:pt x="1282" y="444"/>
                  </a:cubicBezTo>
                  <a:cubicBezTo>
                    <a:pt x="1253" y="454"/>
                    <a:pt x="1226" y="448"/>
                    <a:pt x="1203" y="425"/>
                  </a:cubicBezTo>
                  <a:cubicBezTo>
                    <a:pt x="1188" y="410"/>
                    <a:pt x="1181" y="393"/>
                    <a:pt x="1182" y="372"/>
                  </a:cubicBezTo>
                  <a:cubicBezTo>
                    <a:pt x="1182" y="352"/>
                    <a:pt x="1190" y="334"/>
                    <a:pt x="1205" y="319"/>
                  </a:cubicBezTo>
                  <a:cubicBezTo>
                    <a:pt x="1219" y="305"/>
                    <a:pt x="1233" y="297"/>
                    <a:pt x="1246" y="295"/>
                  </a:cubicBezTo>
                  <a:lnTo>
                    <a:pt x="1244" y="267"/>
                  </a:lnTo>
                  <a:lnTo>
                    <a:pt x="1276" y="266"/>
                  </a:lnTo>
                  <a:lnTo>
                    <a:pt x="1272" y="293"/>
                  </a:lnTo>
                  <a:cubicBezTo>
                    <a:pt x="1287" y="295"/>
                    <a:pt x="1301" y="303"/>
                    <a:pt x="1315" y="316"/>
                  </a:cubicBezTo>
                  <a:cubicBezTo>
                    <a:pt x="1329" y="330"/>
                    <a:pt x="1337" y="347"/>
                    <a:pt x="1337" y="366"/>
                  </a:cubicBezTo>
                  <a:cubicBezTo>
                    <a:pt x="1338" y="384"/>
                    <a:pt x="1332" y="402"/>
                    <a:pt x="1319" y="417"/>
                  </a:cubicBezTo>
                  <a:lnTo>
                    <a:pt x="1300" y="440"/>
                  </a:lnTo>
                  <a:cubicBezTo>
                    <a:pt x="1298" y="443"/>
                    <a:pt x="1296" y="447"/>
                    <a:pt x="1293" y="453"/>
                  </a:cubicBezTo>
                  <a:cubicBezTo>
                    <a:pt x="1291" y="459"/>
                    <a:pt x="1291" y="463"/>
                    <a:pt x="1293" y="466"/>
                  </a:cubicBezTo>
                  <a:cubicBezTo>
                    <a:pt x="1297" y="469"/>
                    <a:pt x="1303" y="467"/>
                    <a:pt x="1312" y="458"/>
                  </a:cubicBezTo>
                  <a:cubicBezTo>
                    <a:pt x="1316" y="454"/>
                    <a:pt x="1321" y="448"/>
                    <a:pt x="1328" y="438"/>
                  </a:cubicBezTo>
                  <a:cubicBezTo>
                    <a:pt x="1334" y="429"/>
                    <a:pt x="1339" y="422"/>
                    <a:pt x="1343" y="418"/>
                  </a:cubicBezTo>
                  <a:cubicBezTo>
                    <a:pt x="1357" y="405"/>
                    <a:pt x="1372" y="397"/>
                    <a:pt x="1386" y="396"/>
                  </a:cubicBezTo>
                  <a:cubicBezTo>
                    <a:pt x="1401" y="395"/>
                    <a:pt x="1414" y="400"/>
                    <a:pt x="1426" y="412"/>
                  </a:cubicBezTo>
                  <a:cubicBezTo>
                    <a:pt x="1439" y="425"/>
                    <a:pt x="1443" y="441"/>
                    <a:pt x="1440" y="461"/>
                  </a:cubicBezTo>
                  <a:cubicBezTo>
                    <a:pt x="1436" y="481"/>
                    <a:pt x="1425" y="500"/>
                    <a:pt x="1407" y="518"/>
                  </a:cubicBezTo>
                  <a:cubicBezTo>
                    <a:pt x="1398" y="527"/>
                    <a:pt x="1387" y="535"/>
                    <a:pt x="1373" y="542"/>
                  </a:cubicBezTo>
                  <a:cubicBezTo>
                    <a:pt x="1360" y="549"/>
                    <a:pt x="1348" y="553"/>
                    <a:pt x="1337" y="554"/>
                  </a:cubicBezTo>
                  <a:close/>
                  <a:moveTo>
                    <a:pt x="1227" y="338"/>
                  </a:moveTo>
                  <a:cubicBezTo>
                    <a:pt x="1218" y="347"/>
                    <a:pt x="1214" y="357"/>
                    <a:pt x="1215" y="368"/>
                  </a:cubicBezTo>
                  <a:cubicBezTo>
                    <a:pt x="1216" y="380"/>
                    <a:pt x="1220" y="390"/>
                    <a:pt x="1229" y="399"/>
                  </a:cubicBezTo>
                  <a:cubicBezTo>
                    <a:pt x="1239" y="409"/>
                    <a:pt x="1250" y="415"/>
                    <a:pt x="1262" y="416"/>
                  </a:cubicBezTo>
                  <a:cubicBezTo>
                    <a:pt x="1274" y="417"/>
                    <a:pt x="1284" y="413"/>
                    <a:pt x="1293" y="404"/>
                  </a:cubicBezTo>
                  <a:cubicBezTo>
                    <a:pt x="1302" y="395"/>
                    <a:pt x="1306" y="385"/>
                    <a:pt x="1305" y="373"/>
                  </a:cubicBezTo>
                  <a:cubicBezTo>
                    <a:pt x="1303" y="362"/>
                    <a:pt x="1298" y="351"/>
                    <a:pt x="1287" y="341"/>
                  </a:cubicBezTo>
                  <a:cubicBezTo>
                    <a:pt x="1279" y="332"/>
                    <a:pt x="1268" y="327"/>
                    <a:pt x="1257" y="327"/>
                  </a:cubicBezTo>
                  <a:cubicBezTo>
                    <a:pt x="1245" y="326"/>
                    <a:pt x="1235" y="330"/>
                    <a:pt x="1227" y="338"/>
                  </a:cubicBezTo>
                  <a:close/>
                  <a:moveTo>
                    <a:pt x="1503" y="278"/>
                  </a:moveTo>
                  <a:cubicBezTo>
                    <a:pt x="1505" y="301"/>
                    <a:pt x="1496" y="323"/>
                    <a:pt x="1476" y="343"/>
                  </a:cubicBezTo>
                  <a:cubicBezTo>
                    <a:pt x="1464" y="354"/>
                    <a:pt x="1451" y="360"/>
                    <a:pt x="1434" y="360"/>
                  </a:cubicBezTo>
                  <a:cubicBezTo>
                    <a:pt x="1418" y="360"/>
                    <a:pt x="1404" y="354"/>
                    <a:pt x="1392" y="342"/>
                  </a:cubicBezTo>
                  <a:cubicBezTo>
                    <a:pt x="1378" y="328"/>
                    <a:pt x="1372" y="309"/>
                    <a:pt x="1374" y="287"/>
                  </a:cubicBezTo>
                  <a:cubicBezTo>
                    <a:pt x="1377" y="264"/>
                    <a:pt x="1388" y="243"/>
                    <a:pt x="1408" y="224"/>
                  </a:cubicBezTo>
                  <a:cubicBezTo>
                    <a:pt x="1413" y="218"/>
                    <a:pt x="1420" y="214"/>
                    <a:pt x="1429" y="209"/>
                  </a:cubicBezTo>
                  <a:cubicBezTo>
                    <a:pt x="1406" y="186"/>
                    <a:pt x="1384" y="185"/>
                    <a:pt x="1364" y="205"/>
                  </a:cubicBezTo>
                  <a:cubicBezTo>
                    <a:pt x="1348" y="221"/>
                    <a:pt x="1340" y="238"/>
                    <a:pt x="1340" y="254"/>
                  </a:cubicBezTo>
                  <a:lnTo>
                    <a:pt x="1309" y="244"/>
                  </a:lnTo>
                  <a:cubicBezTo>
                    <a:pt x="1310" y="235"/>
                    <a:pt x="1313" y="225"/>
                    <a:pt x="1318" y="214"/>
                  </a:cubicBezTo>
                  <a:cubicBezTo>
                    <a:pt x="1324" y="203"/>
                    <a:pt x="1331" y="194"/>
                    <a:pt x="1338" y="186"/>
                  </a:cubicBezTo>
                  <a:cubicBezTo>
                    <a:pt x="1359" y="165"/>
                    <a:pt x="1379" y="155"/>
                    <a:pt x="1397" y="155"/>
                  </a:cubicBezTo>
                  <a:cubicBezTo>
                    <a:pt x="1416" y="155"/>
                    <a:pt x="1436" y="165"/>
                    <a:pt x="1456" y="186"/>
                  </a:cubicBezTo>
                  <a:lnTo>
                    <a:pt x="1507" y="237"/>
                  </a:lnTo>
                  <a:cubicBezTo>
                    <a:pt x="1519" y="249"/>
                    <a:pt x="1531" y="254"/>
                    <a:pt x="1543" y="250"/>
                  </a:cubicBezTo>
                  <a:lnTo>
                    <a:pt x="1556" y="263"/>
                  </a:lnTo>
                  <a:cubicBezTo>
                    <a:pt x="1545" y="273"/>
                    <a:pt x="1536" y="279"/>
                    <a:pt x="1528" y="282"/>
                  </a:cubicBezTo>
                  <a:cubicBezTo>
                    <a:pt x="1520" y="284"/>
                    <a:pt x="1512" y="283"/>
                    <a:pt x="1503" y="278"/>
                  </a:cubicBezTo>
                  <a:close/>
                  <a:moveTo>
                    <a:pt x="1447" y="227"/>
                  </a:moveTo>
                  <a:cubicBezTo>
                    <a:pt x="1437" y="233"/>
                    <a:pt x="1431" y="238"/>
                    <a:pt x="1428" y="241"/>
                  </a:cubicBezTo>
                  <a:cubicBezTo>
                    <a:pt x="1415" y="254"/>
                    <a:pt x="1408" y="267"/>
                    <a:pt x="1406" y="282"/>
                  </a:cubicBezTo>
                  <a:cubicBezTo>
                    <a:pt x="1405" y="297"/>
                    <a:pt x="1409" y="308"/>
                    <a:pt x="1417" y="317"/>
                  </a:cubicBezTo>
                  <a:cubicBezTo>
                    <a:pt x="1432" y="332"/>
                    <a:pt x="1448" y="331"/>
                    <a:pt x="1466" y="313"/>
                  </a:cubicBezTo>
                  <a:cubicBezTo>
                    <a:pt x="1478" y="301"/>
                    <a:pt x="1484" y="283"/>
                    <a:pt x="1481" y="261"/>
                  </a:cubicBezTo>
                  <a:lnTo>
                    <a:pt x="1447" y="227"/>
                  </a:lnTo>
                  <a:close/>
                  <a:moveTo>
                    <a:pt x="1548" y="185"/>
                  </a:moveTo>
                  <a:lnTo>
                    <a:pt x="1388" y="25"/>
                  </a:lnTo>
                  <a:lnTo>
                    <a:pt x="1413" y="0"/>
                  </a:lnTo>
                  <a:lnTo>
                    <a:pt x="1569" y="156"/>
                  </a:lnTo>
                  <a:cubicBezTo>
                    <a:pt x="1576" y="164"/>
                    <a:pt x="1585" y="167"/>
                    <a:pt x="1593" y="167"/>
                  </a:cubicBezTo>
                  <a:cubicBezTo>
                    <a:pt x="1602" y="167"/>
                    <a:pt x="1610" y="164"/>
                    <a:pt x="1617" y="157"/>
                  </a:cubicBezTo>
                  <a:lnTo>
                    <a:pt x="1640" y="179"/>
                  </a:lnTo>
                  <a:cubicBezTo>
                    <a:pt x="1607" y="212"/>
                    <a:pt x="1576" y="214"/>
                    <a:pt x="1548" y="18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9" name="Freeform 25"/>
            <p:cNvSpPr>
              <a:spLocks noEditPoints="1"/>
            </p:cNvSpPr>
            <p:nvPr/>
          </p:nvSpPr>
          <p:spPr bwMode="auto">
            <a:xfrm>
              <a:off x="3418" y="2269"/>
              <a:ext cx="586" cy="544"/>
            </a:xfrm>
            <a:custGeom>
              <a:avLst/>
              <a:gdLst/>
              <a:ahLst/>
              <a:cxnLst>
                <a:cxn ang="0">
                  <a:pos x="221" y="1571"/>
                </a:cxn>
                <a:cxn ang="0">
                  <a:pos x="47" y="1352"/>
                </a:cxn>
                <a:cxn ang="0">
                  <a:pos x="331" y="1460"/>
                </a:cxn>
                <a:cxn ang="0">
                  <a:pos x="134" y="1446"/>
                </a:cxn>
                <a:cxn ang="0">
                  <a:pos x="65" y="1383"/>
                </a:cxn>
                <a:cxn ang="0">
                  <a:pos x="335" y="1374"/>
                </a:cxn>
                <a:cxn ang="0">
                  <a:pos x="221" y="1177"/>
                </a:cxn>
                <a:cxn ang="0">
                  <a:pos x="323" y="1348"/>
                </a:cxn>
                <a:cxn ang="0">
                  <a:pos x="420" y="1139"/>
                </a:cxn>
                <a:cxn ang="0">
                  <a:pos x="513" y="1231"/>
                </a:cxn>
                <a:cxn ang="0">
                  <a:pos x="316" y="1087"/>
                </a:cxn>
                <a:cxn ang="0">
                  <a:pos x="513" y="938"/>
                </a:cxn>
                <a:cxn ang="0">
                  <a:pos x="590" y="1014"/>
                </a:cxn>
                <a:cxn ang="0">
                  <a:pos x="657" y="1135"/>
                </a:cxn>
                <a:cxn ang="0">
                  <a:pos x="513" y="938"/>
                </a:cxn>
                <a:cxn ang="0">
                  <a:pos x="821" y="961"/>
                </a:cxn>
                <a:cxn ang="0">
                  <a:pos x="816" y="914"/>
                </a:cxn>
                <a:cxn ang="0">
                  <a:pos x="1082" y="710"/>
                </a:cxn>
                <a:cxn ang="0">
                  <a:pos x="975" y="816"/>
                </a:cxn>
                <a:cxn ang="0">
                  <a:pos x="953" y="557"/>
                </a:cxn>
                <a:cxn ang="0">
                  <a:pos x="1082" y="710"/>
                </a:cxn>
                <a:cxn ang="0">
                  <a:pos x="941" y="623"/>
                </a:cxn>
                <a:cxn ang="0">
                  <a:pos x="831" y="620"/>
                </a:cxn>
                <a:cxn ang="0">
                  <a:pos x="1168" y="572"/>
                </a:cxn>
                <a:cxn ang="0">
                  <a:pos x="1233" y="559"/>
                </a:cxn>
                <a:cxn ang="0">
                  <a:pos x="1168" y="629"/>
                </a:cxn>
                <a:cxn ang="0">
                  <a:pos x="1001" y="507"/>
                </a:cxn>
                <a:cxn ang="0">
                  <a:pos x="1285" y="431"/>
                </a:cxn>
                <a:cxn ang="0">
                  <a:pos x="1165" y="437"/>
                </a:cxn>
                <a:cxn ang="0">
                  <a:pos x="1208" y="314"/>
                </a:cxn>
                <a:cxn ang="0">
                  <a:pos x="1176" y="399"/>
                </a:cxn>
                <a:cxn ang="0">
                  <a:pos x="1311" y="404"/>
                </a:cxn>
                <a:cxn ang="0">
                  <a:pos x="1361" y="413"/>
                </a:cxn>
                <a:cxn ang="0">
                  <a:pos x="1351" y="316"/>
                </a:cxn>
                <a:cxn ang="0">
                  <a:pos x="1263" y="313"/>
                </a:cxn>
                <a:cxn ang="0">
                  <a:pos x="1337" y="231"/>
                </a:cxn>
                <a:cxn ang="0">
                  <a:pos x="1325" y="291"/>
                </a:cxn>
                <a:cxn ang="0">
                  <a:pos x="1441" y="334"/>
                </a:cxn>
                <a:cxn ang="0">
                  <a:pos x="1338" y="71"/>
                </a:cxn>
                <a:cxn ang="0">
                  <a:pos x="1338" y="115"/>
                </a:cxn>
                <a:cxn ang="0">
                  <a:pos x="1504" y="287"/>
                </a:cxn>
                <a:cxn ang="0">
                  <a:pos x="1388" y="120"/>
                </a:cxn>
                <a:cxn ang="0">
                  <a:pos x="1608" y="189"/>
                </a:cxn>
                <a:cxn ang="0">
                  <a:pos x="1540" y="69"/>
                </a:cxn>
                <a:cxn ang="0">
                  <a:pos x="1441" y="90"/>
                </a:cxn>
                <a:cxn ang="0">
                  <a:pos x="1588" y="31"/>
                </a:cxn>
                <a:cxn ang="0">
                  <a:pos x="1661" y="127"/>
                </a:cxn>
                <a:cxn ang="0">
                  <a:pos x="1539" y="128"/>
                </a:cxn>
                <a:cxn ang="0">
                  <a:pos x="1579" y="73"/>
                </a:cxn>
              </a:cxnLst>
              <a:rect l="0" t="0" r="r" b="b"/>
              <a:pathLst>
                <a:path w="1688" h="1597">
                  <a:moveTo>
                    <a:pt x="301" y="1491"/>
                  </a:moveTo>
                  <a:lnTo>
                    <a:pt x="166" y="1459"/>
                  </a:lnTo>
                  <a:cubicBezTo>
                    <a:pt x="160" y="1465"/>
                    <a:pt x="150" y="1474"/>
                    <a:pt x="136" y="1486"/>
                  </a:cubicBezTo>
                  <a:lnTo>
                    <a:pt x="221" y="1571"/>
                  </a:lnTo>
                  <a:lnTo>
                    <a:pt x="194" y="1597"/>
                  </a:lnTo>
                  <a:lnTo>
                    <a:pt x="0" y="1403"/>
                  </a:lnTo>
                  <a:cubicBezTo>
                    <a:pt x="1" y="1402"/>
                    <a:pt x="8" y="1395"/>
                    <a:pt x="20" y="1381"/>
                  </a:cubicBezTo>
                  <a:cubicBezTo>
                    <a:pt x="32" y="1368"/>
                    <a:pt x="41" y="1358"/>
                    <a:pt x="47" y="1352"/>
                  </a:cubicBezTo>
                  <a:cubicBezTo>
                    <a:pt x="93" y="1306"/>
                    <a:pt x="135" y="1301"/>
                    <a:pt x="172" y="1338"/>
                  </a:cubicBezTo>
                  <a:cubicBezTo>
                    <a:pt x="185" y="1350"/>
                    <a:pt x="192" y="1365"/>
                    <a:pt x="194" y="1382"/>
                  </a:cubicBezTo>
                  <a:cubicBezTo>
                    <a:pt x="196" y="1400"/>
                    <a:pt x="193" y="1415"/>
                    <a:pt x="186" y="1427"/>
                  </a:cubicBezTo>
                  <a:lnTo>
                    <a:pt x="331" y="1460"/>
                  </a:lnTo>
                  <a:lnTo>
                    <a:pt x="301" y="1491"/>
                  </a:lnTo>
                  <a:close/>
                  <a:moveTo>
                    <a:pt x="51" y="1400"/>
                  </a:moveTo>
                  <a:lnTo>
                    <a:pt x="114" y="1463"/>
                  </a:lnTo>
                  <a:cubicBezTo>
                    <a:pt x="121" y="1458"/>
                    <a:pt x="128" y="1452"/>
                    <a:pt x="134" y="1446"/>
                  </a:cubicBezTo>
                  <a:cubicBezTo>
                    <a:pt x="149" y="1430"/>
                    <a:pt x="158" y="1416"/>
                    <a:pt x="161" y="1404"/>
                  </a:cubicBezTo>
                  <a:cubicBezTo>
                    <a:pt x="163" y="1391"/>
                    <a:pt x="157" y="1378"/>
                    <a:pt x="144" y="1365"/>
                  </a:cubicBezTo>
                  <a:cubicBezTo>
                    <a:pt x="133" y="1354"/>
                    <a:pt x="121" y="1351"/>
                    <a:pt x="109" y="1354"/>
                  </a:cubicBezTo>
                  <a:cubicBezTo>
                    <a:pt x="96" y="1357"/>
                    <a:pt x="82" y="1366"/>
                    <a:pt x="65" y="1383"/>
                  </a:cubicBezTo>
                  <a:cubicBezTo>
                    <a:pt x="62" y="1386"/>
                    <a:pt x="57" y="1392"/>
                    <a:pt x="51" y="1400"/>
                  </a:cubicBezTo>
                  <a:close/>
                  <a:moveTo>
                    <a:pt x="462" y="1330"/>
                  </a:moveTo>
                  <a:lnTo>
                    <a:pt x="407" y="1302"/>
                  </a:lnTo>
                  <a:lnTo>
                    <a:pt x="335" y="1374"/>
                  </a:lnTo>
                  <a:lnTo>
                    <a:pt x="362" y="1430"/>
                  </a:lnTo>
                  <a:lnTo>
                    <a:pt x="332" y="1459"/>
                  </a:lnTo>
                  <a:lnTo>
                    <a:pt x="214" y="1184"/>
                  </a:lnTo>
                  <a:lnTo>
                    <a:pt x="221" y="1177"/>
                  </a:lnTo>
                  <a:lnTo>
                    <a:pt x="491" y="1300"/>
                  </a:lnTo>
                  <a:lnTo>
                    <a:pt x="462" y="1330"/>
                  </a:lnTo>
                  <a:close/>
                  <a:moveTo>
                    <a:pt x="267" y="1232"/>
                  </a:moveTo>
                  <a:lnTo>
                    <a:pt x="323" y="1348"/>
                  </a:lnTo>
                  <a:lnTo>
                    <a:pt x="380" y="1290"/>
                  </a:lnTo>
                  <a:lnTo>
                    <a:pt x="267" y="1232"/>
                  </a:lnTo>
                  <a:close/>
                  <a:moveTo>
                    <a:pt x="366" y="1085"/>
                  </a:moveTo>
                  <a:lnTo>
                    <a:pt x="420" y="1139"/>
                  </a:lnTo>
                  <a:lnTo>
                    <a:pt x="484" y="1075"/>
                  </a:lnTo>
                  <a:lnTo>
                    <a:pt x="507" y="1097"/>
                  </a:lnTo>
                  <a:lnTo>
                    <a:pt x="443" y="1161"/>
                  </a:lnTo>
                  <a:lnTo>
                    <a:pt x="513" y="1231"/>
                  </a:lnTo>
                  <a:lnTo>
                    <a:pt x="601" y="1143"/>
                  </a:lnTo>
                  <a:lnTo>
                    <a:pt x="624" y="1167"/>
                  </a:lnTo>
                  <a:lnTo>
                    <a:pt x="510" y="1282"/>
                  </a:lnTo>
                  <a:lnTo>
                    <a:pt x="316" y="1087"/>
                  </a:lnTo>
                  <a:lnTo>
                    <a:pt x="432" y="971"/>
                  </a:lnTo>
                  <a:lnTo>
                    <a:pt x="456" y="995"/>
                  </a:lnTo>
                  <a:lnTo>
                    <a:pt x="366" y="1085"/>
                  </a:lnTo>
                  <a:close/>
                  <a:moveTo>
                    <a:pt x="513" y="938"/>
                  </a:moveTo>
                  <a:lnTo>
                    <a:pt x="567" y="992"/>
                  </a:lnTo>
                  <a:lnTo>
                    <a:pt x="631" y="927"/>
                  </a:lnTo>
                  <a:lnTo>
                    <a:pt x="654" y="950"/>
                  </a:lnTo>
                  <a:lnTo>
                    <a:pt x="590" y="1014"/>
                  </a:lnTo>
                  <a:lnTo>
                    <a:pt x="660" y="1084"/>
                  </a:lnTo>
                  <a:lnTo>
                    <a:pt x="748" y="996"/>
                  </a:lnTo>
                  <a:lnTo>
                    <a:pt x="772" y="1020"/>
                  </a:lnTo>
                  <a:lnTo>
                    <a:pt x="657" y="1135"/>
                  </a:lnTo>
                  <a:lnTo>
                    <a:pt x="463" y="940"/>
                  </a:lnTo>
                  <a:lnTo>
                    <a:pt x="579" y="824"/>
                  </a:lnTo>
                  <a:lnTo>
                    <a:pt x="603" y="848"/>
                  </a:lnTo>
                  <a:lnTo>
                    <a:pt x="513" y="938"/>
                  </a:lnTo>
                  <a:close/>
                  <a:moveTo>
                    <a:pt x="862" y="1026"/>
                  </a:moveTo>
                  <a:lnTo>
                    <a:pt x="846" y="1023"/>
                  </a:lnTo>
                  <a:cubicBezTo>
                    <a:pt x="848" y="995"/>
                    <a:pt x="845" y="977"/>
                    <a:pt x="837" y="968"/>
                  </a:cubicBezTo>
                  <a:cubicBezTo>
                    <a:pt x="833" y="964"/>
                    <a:pt x="828" y="962"/>
                    <a:pt x="821" y="961"/>
                  </a:cubicBezTo>
                  <a:cubicBezTo>
                    <a:pt x="810" y="965"/>
                    <a:pt x="801" y="963"/>
                    <a:pt x="794" y="956"/>
                  </a:cubicBezTo>
                  <a:cubicBezTo>
                    <a:pt x="789" y="952"/>
                    <a:pt x="787" y="946"/>
                    <a:pt x="788" y="939"/>
                  </a:cubicBezTo>
                  <a:cubicBezTo>
                    <a:pt x="788" y="933"/>
                    <a:pt x="791" y="927"/>
                    <a:pt x="797" y="921"/>
                  </a:cubicBezTo>
                  <a:cubicBezTo>
                    <a:pt x="802" y="916"/>
                    <a:pt x="808" y="914"/>
                    <a:pt x="816" y="914"/>
                  </a:cubicBezTo>
                  <a:cubicBezTo>
                    <a:pt x="824" y="915"/>
                    <a:pt x="831" y="918"/>
                    <a:pt x="837" y="924"/>
                  </a:cubicBezTo>
                  <a:cubicBezTo>
                    <a:pt x="849" y="935"/>
                    <a:pt x="857" y="948"/>
                    <a:pt x="861" y="963"/>
                  </a:cubicBezTo>
                  <a:cubicBezTo>
                    <a:pt x="866" y="977"/>
                    <a:pt x="866" y="998"/>
                    <a:pt x="862" y="1026"/>
                  </a:cubicBezTo>
                  <a:close/>
                  <a:moveTo>
                    <a:pt x="1082" y="710"/>
                  </a:moveTo>
                  <a:lnTo>
                    <a:pt x="946" y="678"/>
                  </a:lnTo>
                  <a:cubicBezTo>
                    <a:pt x="940" y="684"/>
                    <a:pt x="931" y="693"/>
                    <a:pt x="917" y="705"/>
                  </a:cubicBezTo>
                  <a:lnTo>
                    <a:pt x="1002" y="790"/>
                  </a:lnTo>
                  <a:lnTo>
                    <a:pt x="975" y="816"/>
                  </a:lnTo>
                  <a:lnTo>
                    <a:pt x="781" y="622"/>
                  </a:lnTo>
                  <a:cubicBezTo>
                    <a:pt x="782" y="621"/>
                    <a:pt x="788" y="614"/>
                    <a:pt x="800" y="601"/>
                  </a:cubicBezTo>
                  <a:cubicBezTo>
                    <a:pt x="813" y="587"/>
                    <a:pt x="822" y="578"/>
                    <a:pt x="827" y="572"/>
                  </a:cubicBezTo>
                  <a:cubicBezTo>
                    <a:pt x="874" y="525"/>
                    <a:pt x="916" y="520"/>
                    <a:pt x="953" y="557"/>
                  </a:cubicBezTo>
                  <a:cubicBezTo>
                    <a:pt x="965" y="570"/>
                    <a:pt x="972" y="584"/>
                    <a:pt x="975" y="602"/>
                  </a:cubicBezTo>
                  <a:cubicBezTo>
                    <a:pt x="977" y="619"/>
                    <a:pt x="974" y="634"/>
                    <a:pt x="966" y="647"/>
                  </a:cubicBezTo>
                  <a:lnTo>
                    <a:pt x="1112" y="680"/>
                  </a:lnTo>
                  <a:lnTo>
                    <a:pt x="1082" y="710"/>
                  </a:lnTo>
                  <a:close/>
                  <a:moveTo>
                    <a:pt x="831" y="620"/>
                  </a:moveTo>
                  <a:lnTo>
                    <a:pt x="894" y="683"/>
                  </a:lnTo>
                  <a:cubicBezTo>
                    <a:pt x="902" y="677"/>
                    <a:pt x="908" y="671"/>
                    <a:pt x="914" y="665"/>
                  </a:cubicBezTo>
                  <a:cubicBezTo>
                    <a:pt x="930" y="650"/>
                    <a:pt x="939" y="635"/>
                    <a:pt x="941" y="623"/>
                  </a:cubicBezTo>
                  <a:cubicBezTo>
                    <a:pt x="943" y="611"/>
                    <a:pt x="938" y="598"/>
                    <a:pt x="925" y="585"/>
                  </a:cubicBezTo>
                  <a:cubicBezTo>
                    <a:pt x="914" y="574"/>
                    <a:pt x="902" y="570"/>
                    <a:pt x="890" y="573"/>
                  </a:cubicBezTo>
                  <a:cubicBezTo>
                    <a:pt x="877" y="576"/>
                    <a:pt x="862" y="586"/>
                    <a:pt x="846" y="603"/>
                  </a:cubicBezTo>
                  <a:cubicBezTo>
                    <a:pt x="843" y="605"/>
                    <a:pt x="838" y="611"/>
                    <a:pt x="831" y="620"/>
                  </a:cubicBezTo>
                  <a:close/>
                  <a:moveTo>
                    <a:pt x="1001" y="507"/>
                  </a:moveTo>
                  <a:lnTo>
                    <a:pt x="1091" y="597"/>
                  </a:lnTo>
                  <a:cubicBezTo>
                    <a:pt x="1113" y="619"/>
                    <a:pt x="1134" y="621"/>
                    <a:pt x="1153" y="602"/>
                  </a:cubicBezTo>
                  <a:cubicBezTo>
                    <a:pt x="1161" y="593"/>
                    <a:pt x="1166" y="583"/>
                    <a:pt x="1168" y="572"/>
                  </a:cubicBezTo>
                  <a:cubicBezTo>
                    <a:pt x="1170" y="560"/>
                    <a:pt x="1169" y="550"/>
                    <a:pt x="1165" y="542"/>
                  </a:cubicBezTo>
                  <a:lnTo>
                    <a:pt x="1066" y="442"/>
                  </a:lnTo>
                  <a:lnTo>
                    <a:pt x="1091" y="417"/>
                  </a:lnTo>
                  <a:lnTo>
                    <a:pt x="1233" y="559"/>
                  </a:lnTo>
                  <a:lnTo>
                    <a:pt x="1208" y="584"/>
                  </a:lnTo>
                  <a:lnTo>
                    <a:pt x="1188" y="564"/>
                  </a:lnTo>
                  <a:cubicBezTo>
                    <a:pt x="1191" y="573"/>
                    <a:pt x="1190" y="583"/>
                    <a:pt x="1186" y="597"/>
                  </a:cubicBezTo>
                  <a:cubicBezTo>
                    <a:pt x="1182" y="610"/>
                    <a:pt x="1176" y="620"/>
                    <a:pt x="1168" y="629"/>
                  </a:cubicBezTo>
                  <a:cubicBezTo>
                    <a:pt x="1153" y="644"/>
                    <a:pt x="1136" y="652"/>
                    <a:pt x="1119" y="651"/>
                  </a:cubicBezTo>
                  <a:cubicBezTo>
                    <a:pt x="1102" y="650"/>
                    <a:pt x="1085" y="642"/>
                    <a:pt x="1069" y="625"/>
                  </a:cubicBezTo>
                  <a:lnTo>
                    <a:pt x="976" y="532"/>
                  </a:lnTo>
                  <a:lnTo>
                    <a:pt x="1001" y="507"/>
                  </a:lnTo>
                  <a:close/>
                  <a:moveTo>
                    <a:pt x="1248" y="526"/>
                  </a:moveTo>
                  <a:lnTo>
                    <a:pt x="1233" y="494"/>
                  </a:lnTo>
                  <a:cubicBezTo>
                    <a:pt x="1256" y="489"/>
                    <a:pt x="1272" y="482"/>
                    <a:pt x="1281" y="473"/>
                  </a:cubicBezTo>
                  <a:cubicBezTo>
                    <a:pt x="1296" y="458"/>
                    <a:pt x="1298" y="444"/>
                    <a:pt x="1285" y="431"/>
                  </a:cubicBezTo>
                  <a:cubicBezTo>
                    <a:pt x="1275" y="421"/>
                    <a:pt x="1260" y="421"/>
                    <a:pt x="1238" y="429"/>
                  </a:cubicBezTo>
                  <a:cubicBezTo>
                    <a:pt x="1221" y="435"/>
                    <a:pt x="1209" y="439"/>
                    <a:pt x="1202" y="440"/>
                  </a:cubicBezTo>
                  <a:cubicBezTo>
                    <a:pt x="1196" y="442"/>
                    <a:pt x="1189" y="442"/>
                    <a:pt x="1183" y="441"/>
                  </a:cubicBezTo>
                  <a:cubicBezTo>
                    <a:pt x="1176" y="441"/>
                    <a:pt x="1170" y="439"/>
                    <a:pt x="1165" y="437"/>
                  </a:cubicBezTo>
                  <a:cubicBezTo>
                    <a:pt x="1159" y="434"/>
                    <a:pt x="1155" y="431"/>
                    <a:pt x="1150" y="426"/>
                  </a:cubicBezTo>
                  <a:cubicBezTo>
                    <a:pt x="1138" y="415"/>
                    <a:pt x="1133" y="401"/>
                    <a:pt x="1135" y="386"/>
                  </a:cubicBezTo>
                  <a:cubicBezTo>
                    <a:pt x="1137" y="371"/>
                    <a:pt x="1145" y="357"/>
                    <a:pt x="1159" y="343"/>
                  </a:cubicBezTo>
                  <a:cubicBezTo>
                    <a:pt x="1169" y="333"/>
                    <a:pt x="1186" y="323"/>
                    <a:pt x="1208" y="314"/>
                  </a:cubicBezTo>
                  <a:lnTo>
                    <a:pt x="1224" y="344"/>
                  </a:lnTo>
                  <a:cubicBezTo>
                    <a:pt x="1206" y="347"/>
                    <a:pt x="1192" y="353"/>
                    <a:pt x="1182" y="363"/>
                  </a:cubicBezTo>
                  <a:cubicBezTo>
                    <a:pt x="1176" y="369"/>
                    <a:pt x="1172" y="375"/>
                    <a:pt x="1171" y="382"/>
                  </a:cubicBezTo>
                  <a:cubicBezTo>
                    <a:pt x="1170" y="389"/>
                    <a:pt x="1171" y="395"/>
                    <a:pt x="1176" y="399"/>
                  </a:cubicBezTo>
                  <a:cubicBezTo>
                    <a:pt x="1185" y="408"/>
                    <a:pt x="1197" y="410"/>
                    <a:pt x="1212" y="404"/>
                  </a:cubicBezTo>
                  <a:lnTo>
                    <a:pt x="1238" y="394"/>
                  </a:lnTo>
                  <a:cubicBezTo>
                    <a:pt x="1254" y="388"/>
                    <a:pt x="1268" y="386"/>
                    <a:pt x="1279" y="387"/>
                  </a:cubicBezTo>
                  <a:cubicBezTo>
                    <a:pt x="1291" y="389"/>
                    <a:pt x="1302" y="394"/>
                    <a:pt x="1311" y="404"/>
                  </a:cubicBezTo>
                  <a:cubicBezTo>
                    <a:pt x="1324" y="417"/>
                    <a:pt x="1329" y="431"/>
                    <a:pt x="1328" y="447"/>
                  </a:cubicBezTo>
                  <a:cubicBezTo>
                    <a:pt x="1326" y="464"/>
                    <a:pt x="1317" y="480"/>
                    <a:pt x="1301" y="495"/>
                  </a:cubicBezTo>
                  <a:cubicBezTo>
                    <a:pt x="1286" y="510"/>
                    <a:pt x="1269" y="521"/>
                    <a:pt x="1248" y="526"/>
                  </a:cubicBezTo>
                  <a:close/>
                  <a:moveTo>
                    <a:pt x="1361" y="413"/>
                  </a:moveTo>
                  <a:lnTo>
                    <a:pt x="1346" y="380"/>
                  </a:lnTo>
                  <a:cubicBezTo>
                    <a:pt x="1370" y="376"/>
                    <a:pt x="1385" y="369"/>
                    <a:pt x="1394" y="360"/>
                  </a:cubicBezTo>
                  <a:cubicBezTo>
                    <a:pt x="1410" y="345"/>
                    <a:pt x="1411" y="330"/>
                    <a:pt x="1398" y="317"/>
                  </a:cubicBezTo>
                  <a:cubicBezTo>
                    <a:pt x="1388" y="308"/>
                    <a:pt x="1373" y="307"/>
                    <a:pt x="1351" y="316"/>
                  </a:cubicBezTo>
                  <a:cubicBezTo>
                    <a:pt x="1334" y="322"/>
                    <a:pt x="1322" y="326"/>
                    <a:pt x="1316" y="327"/>
                  </a:cubicBezTo>
                  <a:cubicBezTo>
                    <a:pt x="1309" y="328"/>
                    <a:pt x="1302" y="329"/>
                    <a:pt x="1296" y="328"/>
                  </a:cubicBezTo>
                  <a:cubicBezTo>
                    <a:pt x="1289" y="328"/>
                    <a:pt x="1283" y="326"/>
                    <a:pt x="1278" y="324"/>
                  </a:cubicBezTo>
                  <a:cubicBezTo>
                    <a:pt x="1273" y="321"/>
                    <a:pt x="1268" y="318"/>
                    <a:pt x="1263" y="313"/>
                  </a:cubicBezTo>
                  <a:cubicBezTo>
                    <a:pt x="1251" y="302"/>
                    <a:pt x="1247" y="288"/>
                    <a:pt x="1249" y="273"/>
                  </a:cubicBezTo>
                  <a:cubicBezTo>
                    <a:pt x="1251" y="258"/>
                    <a:pt x="1258" y="244"/>
                    <a:pt x="1272" y="230"/>
                  </a:cubicBezTo>
                  <a:cubicBezTo>
                    <a:pt x="1282" y="220"/>
                    <a:pt x="1299" y="210"/>
                    <a:pt x="1321" y="201"/>
                  </a:cubicBezTo>
                  <a:lnTo>
                    <a:pt x="1337" y="231"/>
                  </a:lnTo>
                  <a:cubicBezTo>
                    <a:pt x="1319" y="233"/>
                    <a:pt x="1305" y="239"/>
                    <a:pt x="1295" y="250"/>
                  </a:cubicBezTo>
                  <a:cubicBezTo>
                    <a:pt x="1289" y="256"/>
                    <a:pt x="1285" y="262"/>
                    <a:pt x="1284" y="269"/>
                  </a:cubicBezTo>
                  <a:cubicBezTo>
                    <a:pt x="1283" y="276"/>
                    <a:pt x="1284" y="282"/>
                    <a:pt x="1289" y="286"/>
                  </a:cubicBezTo>
                  <a:cubicBezTo>
                    <a:pt x="1298" y="295"/>
                    <a:pt x="1310" y="297"/>
                    <a:pt x="1325" y="291"/>
                  </a:cubicBezTo>
                  <a:lnTo>
                    <a:pt x="1351" y="281"/>
                  </a:lnTo>
                  <a:cubicBezTo>
                    <a:pt x="1367" y="275"/>
                    <a:pt x="1381" y="273"/>
                    <a:pt x="1393" y="274"/>
                  </a:cubicBezTo>
                  <a:cubicBezTo>
                    <a:pt x="1404" y="276"/>
                    <a:pt x="1415" y="281"/>
                    <a:pt x="1424" y="291"/>
                  </a:cubicBezTo>
                  <a:cubicBezTo>
                    <a:pt x="1437" y="304"/>
                    <a:pt x="1443" y="318"/>
                    <a:pt x="1441" y="334"/>
                  </a:cubicBezTo>
                  <a:cubicBezTo>
                    <a:pt x="1439" y="350"/>
                    <a:pt x="1430" y="366"/>
                    <a:pt x="1415" y="382"/>
                  </a:cubicBezTo>
                  <a:cubicBezTo>
                    <a:pt x="1400" y="397"/>
                    <a:pt x="1382" y="408"/>
                    <a:pt x="1361" y="413"/>
                  </a:cubicBezTo>
                  <a:close/>
                  <a:moveTo>
                    <a:pt x="1322" y="78"/>
                  </a:moveTo>
                  <a:cubicBezTo>
                    <a:pt x="1327" y="73"/>
                    <a:pt x="1332" y="71"/>
                    <a:pt x="1338" y="71"/>
                  </a:cubicBezTo>
                  <a:cubicBezTo>
                    <a:pt x="1344" y="71"/>
                    <a:pt x="1349" y="73"/>
                    <a:pt x="1354" y="78"/>
                  </a:cubicBezTo>
                  <a:cubicBezTo>
                    <a:pt x="1358" y="82"/>
                    <a:pt x="1360" y="87"/>
                    <a:pt x="1360" y="93"/>
                  </a:cubicBezTo>
                  <a:cubicBezTo>
                    <a:pt x="1360" y="99"/>
                    <a:pt x="1358" y="104"/>
                    <a:pt x="1354" y="109"/>
                  </a:cubicBezTo>
                  <a:cubicBezTo>
                    <a:pt x="1349" y="113"/>
                    <a:pt x="1344" y="115"/>
                    <a:pt x="1338" y="115"/>
                  </a:cubicBezTo>
                  <a:cubicBezTo>
                    <a:pt x="1332" y="115"/>
                    <a:pt x="1327" y="113"/>
                    <a:pt x="1322" y="109"/>
                  </a:cubicBezTo>
                  <a:cubicBezTo>
                    <a:pt x="1318" y="104"/>
                    <a:pt x="1316" y="99"/>
                    <a:pt x="1316" y="93"/>
                  </a:cubicBezTo>
                  <a:cubicBezTo>
                    <a:pt x="1316" y="87"/>
                    <a:pt x="1318" y="82"/>
                    <a:pt x="1322" y="78"/>
                  </a:cubicBezTo>
                  <a:close/>
                  <a:moveTo>
                    <a:pt x="1504" y="287"/>
                  </a:moveTo>
                  <a:lnTo>
                    <a:pt x="1384" y="166"/>
                  </a:lnTo>
                  <a:lnTo>
                    <a:pt x="1364" y="186"/>
                  </a:lnTo>
                  <a:lnTo>
                    <a:pt x="1343" y="165"/>
                  </a:lnTo>
                  <a:lnTo>
                    <a:pt x="1388" y="120"/>
                  </a:lnTo>
                  <a:lnTo>
                    <a:pt x="1530" y="262"/>
                  </a:lnTo>
                  <a:lnTo>
                    <a:pt x="1504" y="287"/>
                  </a:lnTo>
                  <a:close/>
                  <a:moveTo>
                    <a:pt x="1635" y="124"/>
                  </a:moveTo>
                  <a:cubicBezTo>
                    <a:pt x="1638" y="146"/>
                    <a:pt x="1629" y="168"/>
                    <a:pt x="1608" y="189"/>
                  </a:cubicBezTo>
                  <a:cubicBezTo>
                    <a:pt x="1597" y="200"/>
                    <a:pt x="1583" y="206"/>
                    <a:pt x="1567" y="206"/>
                  </a:cubicBezTo>
                  <a:cubicBezTo>
                    <a:pt x="1551" y="206"/>
                    <a:pt x="1536" y="200"/>
                    <a:pt x="1524" y="188"/>
                  </a:cubicBezTo>
                  <a:cubicBezTo>
                    <a:pt x="1510" y="173"/>
                    <a:pt x="1504" y="155"/>
                    <a:pt x="1507" y="132"/>
                  </a:cubicBezTo>
                  <a:cubicBezTo>
                    <a:pt x="1509" y="110"/>
                    <a:pt x="1521" y="89"/>
                    <a:pt x="1540" y="69"/>
                  </a:cubicBezTo>
                  <a:cubicBezTo>
                    <a:pt x="1545" y="64"/>
                    <a:pt x="1553" y="59"/>
                    <a:pt x="1562" y="55"/>
                  </a:cubicBezTo>
                  <a:cubicBezTo>
                    <a:pt x="1539" y="32"/>
                    <a:pt x="1517" y="30"/>
                    <a:pt x="1496" y="51"/>
                  </a:cubicBezTo>
                  <a:cubicBezTo>
                    <a:pt x="1481" y="67"/>
                    <a:pt x="1473" y="83"/>
                    <a:pt x="1473" y="100"/>
                  </a:cubicBezTo>
                  <a:lnTo>
                    <a:pt x="1441" y="90"/>
                  </a:lnTo>
                  <a:cubicBezTo>
                    <a:pt x="1442" y="81"/>
                    <a:pt x="1445" y="71"/>
                    <a:pt x="1451" y="60"/>
                  </a:cubicBezTo>
                  <a:cubicBezTo>
                    <a:pt x="1457" y="48"/>
                    <a:pt x="1463" y="39"/>
                    <a:pt x="1471" y="31"/>
                  </a:cubicBezTo>
                  <a:cubicBezTo>
                    <a:pt x="1491" y="11"/>
                    <a:pt x="1511" y="0"/>
                    <a:pt x="1530" y="0"/>
                  </a:cubicBezTo>
                  <a:cubicBezTo>
                    <a:pt x="1549" y="1"/>
                    <a:pt x="1568" y="11"/>
                    <a:pt x="1588" y="31"/>
                  </a:cubicBezTo>
                  <a:lnTo>
                    <a:pt x="1639" y="82"/>
                  </a:lnTo>
                  <a:cubicBezTo>
                    <a:pt x="1652" y="95"/>
                    <a:pt x="1664" y="99"/>
                    <a:pt x="1675" y="96"/>
                  </a:cubicBezTo>
                  <a:lnTo>
                    <a:pt x="1688" y="108"/>
                  </a:lnTo>
                  <a:cubicBezTo>
                    <a:pt x="1678" y="119"/>
                    <a:pt x="1669" y="125"/>
                    <a:pt x="1661" y="127"/>
                  </a:cubicBezTo>
                  <a:cubicBezTo>
                    <a:pt x="1653" y="129"/>
                    <a:pt x="1644" y="128"/>
                    <a:pt x="1635" y="124"/>
                  </a:cubicBezTo>
                  <a:close/>
                  <a:moveTo>
                    <a:pt x="1579" y="73"/>
                  </a:moveTo>
                  <a:cubicBezTo>
                    <a:pt x="1570" y="79"/>
                    <a:pt x="1563" y="83"/>
                    <a:pt x="1560" y="87"/>
                  </a:cubicBezTo>
                  <a:cubicBezTo>
                    <a:pt x="1547" y="99"/>
                    <a:pt x="1540" y="113"/>
                    <a:pt x="1539" y="128"/>
                  </a:cubicBezTo>
                  <a:cubicBezTo>
                    <a:pt x="1537" y="142"/>
                    <a:pt x="1541" y="154"/>
                    <a:pt x="1550" y="163"/>
                  </a:cubicBezTo>
                  <a:cubicBezTo>
                    <a:pt x="1565" y="178"/>
                    <a:pt x="1581" y="176"/>
                    <a:pt x="1598" y="159"/>
                  </a:cubicBezTo>
                  <a:cubicBezTo>
                    <a:pt x="1611" y="146"/>
                    <a:pt x="1616" y="129"/>
                    <a:pt x="1614" y="107"/>
                  </a:cubicBezTo>
                  <a:lnTo>
                    <a:pt x="1579" y="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de-DE" dirty="0" smtClean="0"/>
                <a:t> </a:t>
              </a:r>
              <a:endParaRPr lang="de-DE" dirty="0"/>
            </a:p>
          </p:txBody>
        </p:sp>
        <p:sp>
          <p:nvSpPr>
            <p:cNvPr id="1051" name="Rectangle 27"/>
            <p:cNvSpPr>
              <a:spLocks noChangeArrowheads="1"/>
            </p:cNvSpPr>
            <p:nvPr/>
          </p:nvSpPr>
          <p:spPr bwMode="auto">
            <a:xfrm>
              <a:off x="4100" y="256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3994" y="2841"/>
              <a:ext cx="78" cy="76"/>
            </a:xfrm>
            <a:prstGeom prst="rect">
              <a:avLst/>
            </a:prstGeom>
            <a:solidFill>
              <a:srgbClr val="F0F513"/>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3" name="Rectangle 29"/>
            <p:cNvSpPr>
              <a:spLocks noChangeArrowheads="1"/>
            </p:cNvSpPr>
            <p:nvPr/>
          </p:nvSpPr>
          <p:spPr bwMode="auto">
            <a:xfrm>
              <a:off x="4100" y="2796"/>
              <a:ext cx="1405"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rgbClr val="000000"/>
                  </a:solidFill>
                  <a:effectLst/>
                  <a:latin typeface="Trebuchet MS" pitchFamily="34" charset="0"/>
                  <a:cs typeface="Arial" pitchFamily="34" charset="0"/>
                </a:rPr>
                <a:t>estimation</a:t>
              </a:r>
              <a:r>
                <a:rPr kumimoji="0" lang="de-DE" sz="1600" b="0" i="0" u="none" strike="noStrike" cap="none" normalizeH="0" baseline="0" dirty="0" smtClean="0">
                  <a:ln>
                    <a:noFill/>
                  </a:ln>
                  <a:solidFill>
                    <a:srgbClr val="000000"/>
                  </a:solidFill>
                  <a:effectLst/>
                  <a:latin typeface="Trebuchet MS" pitchFamily="34" charset="0"/>
                  <a:cs typeface="Arial" pitchFamily="34" charset="0"/>
                </a:rPr>
                <a:t> for 2012: </a:t>
              </a:r>
            </a:p>
            <a:p>
              <a:pPr marL="0" marR="0" lvl="0" indent="0" algn="l" defTabSz="914400" rtl="0" eaLnBrk="1" fontAlgn="base" latinLnBrk="0" hangingPunct="1">
                <a:lnSpc>
                  <a:spcPct val="100000"/>
                </a:lnSpc>
                <a:spcBef>
                  <a:spcPct val="0"/>
                </a:spcBef>
                <a:spcAft>
                  <a:spcPct val="0"/>
                </a:spcAft>
                <a:buClrTx/>
                <a:buSzTx/>
                <a:buFontTx/>
                <a:buNone/>
                <a:tabLst/>
              </a:pPr>
              <a:r>
                <a:rPr lang="de-DE" sz="1600" dirty="0" err="1" smtClean="0">
                  <a:solidFill>
                    <a:srgbClr val="000000"/>
                  </a:solidFill>
                  <a:latin typeface="Trebuchet MS" pitchFamily="34" charset="0"/>
                  <a:cs typeface="Arial" pitchFamily="34" charset="0"/>
                </a:rPr>
                <a:t>Altogether</a:t>
              </a:r>
              <a:r>
                <a:rPr lang="de-DE" sz="1600" dirty="0" smtClean="0">
                  <a:solidFill>
                    <a:srgbClr val="000000"/>
                  </a:solidFill>
                  <a:latin typeface="Trebuchet MS" pitchFamily="34" charset="0"/>
                  <a:cs typeface="Arial" pitchFamily="34" charset="0"/>
                </a:rPr>
                <a:t> </a:t>
              </a:r>
              <a:r>
                <a:rPr lang="de-DE" sz="1600" dirty="0" err="1" smtClean="0">
                  <a:solidFill>
                    <a:srgbClr val="000000"/>
                  </a:solidFill>
                  <a:latin typeface="Trebuchet MS" pitchFamily="34" charset="0"/>
                  <a:cs typeface="Arial" pitchFamily="34" charset="0"/>
                </a:rPr>
                <a:t>around</a:t>
              </a:r>
              <a:r>
                <a:rPr lang="de-DE" sz="1600" dirty="0" smtClean="0">
                  <a:solidFill>
                    <a:srgbClr val="000000"/>
                  </a:solidFill>
                  <a:latin typeface="Trebuchet MS" pitchFamily="34" charset="0"/>
                  <a:cs typeface="Arial" pitchFamily="34" charset="0"/>
                </a:rPr>
                <a:t> 1100 </a:t>
              </a:r>
            </a:p>
            <a:p>
              <a:pPr marL="0" marR="0" lvl="0" indent="0" algn="l" defTabSz="914400" rtl="0" eaLnBrk="1" fontAlgn="base" latinLnBrk="0" hangingPunct="1">
                <a:lnSpc>
                  <a:spcPct val="100000"/>
                </a:lnSpc>
                <a:spcBef>
                  <a:spcPct val="0"/>
                </a:spcBef>
                <a:spcAft>
                  <a:spcPct val="0"/>
                </a:spcAft>
                <a:buClrTx/>
                <a:buSzTx/>
                <a:buFontTx/>
                <a:buNone/>
                <a:tabLst/>
              </a:pPr>
              <a:r>
                <a:rPr lang="de-DE" sz="1600" dirty="0" err="1" smtClean="0">
                  <a:solidFill>
                    <a:srgbClr val="000000"/>
                  </a:solidFill>
                  <a:latin typeface="Trebuchet MS" pitchFamily="34" charset="0"/>
                  <a:cs typeface="Arial" pitchFamily="34" charset="0"/>
                </a:rPr>
                <a:t>labels</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Freeform 30"/>
            <p:cNvSpPr>
              <a:spLocks noEditPoints="1"/>
            </p:cNvSpPr>
            <p:nvPr/>
          </p:nvSpPr>
          <p:spPr bwMode="auto">
            <a:xfrm>
              <a:off x="546" y="960"/>
              <a:ext cx="4927" cy="2082"/>
            </a:xfrm>
            <a:custGeom>
              <a:avLst/>
              <a:gdLst/>
              <a:ahLst/>
              <a:cxnLst>
                <a:cxn ang="0">
                  <a:pos x="0" y="8"/>
                </a:cxn>
                <a:cxn ang="0">
                  <a:pos x="8" y="0"/>
                </a:cxn>
                <a:cxn ang="0">
                  <a:pos x="14168" y="0"/>
                </a:cxn>
                <a:cxn ang="0">
                  <a:pos x="14176" y="8"/>
                </a:cxn>
                <a:cxn ang="0">
                  <a:pos x="14176" y="6104"/>
                </a:cxn>
                <a:cxn ang="0">
                  <a:pos x="14168" y="6112"/>
                </a:cxn>
                <a:cxn ang="0">
                  <a:pos x="8" y="6112"/>
                </a:cxn>
                <a:cxn ang="0">
                  <a:pos x="0" y="6104"/>
                </a:cxn>
                <a:cxn ang="0">
                  <a:pos x="0" y="8"/>
                </a:cxn>
                <a:cxn ang="0">
                  <a:pos x="16" y="6104"/>
                </a:cxn>
                <a:cxn ang="0">
                  <a:pos x="8" y="6096"/>
                </a:cxn>
                <a:cxn ang="0">
                  <a:pos x="14168" y="6096"/>
                </a:cxn>
                <a:cxn ang="0">
                  <a:pos x="14160" y="6104"/>
                </a:cxn>
                <a:cxn ang="0">
                  <a:pos x="14160" y="8"/>
                </a:cxn>
                <a:cxn ang="0">
                  <a:pos x="14168" y="16"/>
                </a:cxn>
                <a:cxn ang="0">
                  <a:pos x="8" y="16"/>
                </a:cxn>
                <a:cxn ang="0">
                  <a:pos x="16" y="8"/>
                </a:cxn>
                <a:cxn ang="0">
                  <a:pos x="16" y="6104"/>
                </a:cxn>
              </a:cxnLst>
              <a:rect l="0" t="0" r="r" b="b"/>
              <a:pathLst>
                <a:path w="14176" h="6112">
                  <a:moveTo>
                    <a:pt x="0" y="8"/>
                  </a:moveTo>
                  <a:cubicBezTo>
                    <a:pt x="0" y="4"/>
                    <a:pt x="4" y="0"/>
                    <a:pt x="8" y="0"/>
                  </a:cubicBezTo>
                  <a:lnTo>
                    <a:pt x="14168" y="0"/>
                  </a:lnTo>
                  <a:cubicBezTo>
                    <a:pt x="14173" y="0"/>
                    <a:pt x="14176" y="4"/>
                    <a:pt x="14176" y="8"/>
                  </a:cubicBezTo>
                  <a:lnTo>
                    <a:pt x="14176" y="6104"/>
                  </a:lnTo>
                  <a:cubicBezTo>
                    <a:pt x="14176" y="6109"/>
                    <a:pt x="14173" y="6112"/>
                    <a:pt x="14168" y="6112"/>
                  </a:cubicBezTo>
                  <a:lnTo>
                    <a:pt x="8" y="6112"/>
                  </a:lnTo>
                  <a:cubicBezTo>
                    <a:pt x="4" y="6112"/>
                    <a:pt x="0" y="6109"/>
                    <a:pt x="0" y="6104"/>
                  </a:cubicBezTo>
                  <a:lnTo>
                    <a:pt x="0" y="8"/>
                  </a:lnTo>
                  <a:close/>
                  <a:moveTo>
                    <a:pt x="16" y="6104"/>
                  </a:moveTo>
                  <a:lnTo>
                    <a:pt x="8" y="6096"/>
                  </a:lnTo>
                  <a:lnTo>
                    <a:pt x="14168" y="6096"/>
                  </a:lnTo>
                  <a:lnTo>
                    <a:pt x="14160" y="6104"/>
                  </a:lnTo>
                  <a:lnTo>
                    <a:pt x="14160" y="8"/>
                  </a:lnTo>
                  <a:lnTo>
                    <a:pt x="14168" y="16"/>
                  </a:lnTo>
                  <a:lnTo>
                    <a:pt x="8" y="16"/>
                  </a:lnTo>
                  <a:lnTo>
                    <a:pt x="16" y="8"/>
                  </a:lnTo>
                  <a:lnTo>
                    <a:pt x="16" y="6104"/>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3" name="Slide Number Placeholder 32"/>
          <p:cNvSpPr>
            <a:spLocks noGrp="1"/>
          </p:cNvSpPr>
          <p:nvPr>
            <p:ph type="sldNum" sz="quarter" idx="12"/>
          </p:nvPr>
        </p:nvSpPr>
        <p:spPr/>
        <p:txBody>
          <a:bodyPr/>
          <a:lstStyle/>
          <a:p>
            <a:pPr>
              <a:defRPr/>
            </a:pPr>
            <a:fld id="{933F5CA7-1E1D-432E-9B8D-3746F2E5F873}" type="slidenum">
              <a:rPr lang="de-DE" smtClean="0"/>
              <a:pPr>
                <a:defRPr/>
              </a:pPr>
              <a:t>7</a:t>
            </a:fld>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1028" name="Rectangle 4"/>
          <p:cNvSpPr>
            <a:spLocks noGrp="1"/>
          </p:cNvSpPr>
          <p:nvPr>
            <p:ph type="title" idx="4294967295"/>
          </p:nvPr>
        </p:nvSpPr>
        <p:spPr>
          <a:xfrm>
            <a:off x="395288" y="620713"/>
            <a:ext cx="8229600" cy="863600"/>
          </a:xfrm>
        </p:spPr>
        <p:txBody>
          <a:bodyPr/>
          <a:lstStyle/>
          <a:p>
            <a:r>
              <a:rPr lang="de-DE" sz="2800" dirty="0"/>
              <a:t>Number of EUR-ACE</a:t>
            </a:r>
            <a:r>
              <a:rPr lang="de-DE" sz="2800" baseline="30000" dirty="0"/>
              <a:t>®</a:t>
            </a:r>
            <a:r>
              <a:rPr lang="de-DE" sz="2800" dirty="0"/>
              <a:t> </a:t>
            </a:r>
            <a:r>
              <a:rPr lang="de-DE" sz="2800" dirty="0" smtClean="0"/>
              <a:t>Labels </a:t>
            </a:r>
            <a:r>
              <a:rPr lang="de-DE" sz="1400" dirty="0" smtClean="0"/>
              <a:t>(as of 30 October 2012) </a:t>
            </a:r>
            <a:endParaRPr lang="de-DE" sz="1400" dirty="0"/>
          </a:p>
        </p:txBody>
      </p:sp>
      <p:sp>
        <p:nvSpPr>
          <p:cNvPr id="4" name="Text Box 5"/>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7"/>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dirty="0">
                <a:solidFill>
                  <a:schemeClr val="tx1">
                    <a:tint val="75000"/>
                  </a:schemeClr>
                </a:solidFill>
                <a:latin typeface="Arial" charset="0"/>
              </a:rPr>
              <a:t>Iring Wasser, ENAEE</a:t>
            </a:r>
            <a:endParaRPr lang="de-DE" sz="1200" dirty="0">
              <a:solidFill>
                <a:schemeClr val="tx1">
                  <a:tint val="75000"/>
                </a:schemeClr>
              </a:solidFill>
              <a:latin typeface="Arial" charset="0"/>
            </a:endParaRPr>
          </a:p>
        </p:txBody>
      </p:sp>
      <p:sp>
        <p:nvSpPr>
          <p:cNvPr id="33" name="Slide Number Placeholder 32"/>
          <p:cNvSpPr>
            <a:spLocks noGrp="1"/>
          </p:cNvSpPr>
          <p:nvPr>
            <p:ph type="sldNum" sz="quarter" idx="12"/>
          </p:nvPr>
        </p:nvSpPr>
        <p:spPr/>
        <p:txBody>
          <a:bodyPr/>
          <a:lstStyle/>
          <a:p>
            <a:pPr>
              <a:defRPr/>
            </a:pPr>
            <a:fld id="{933F5CA7-1E1D-432E-9B8D-3746F2E5F873}" type="slidenum">
              <a:rPr lang="de-DE" smtClean="0"/>
              <a:pPr>
                <a:defRPr/>
              </a:pPr>
              <a:t>8</a:t>
            </a:fld>
            <a:endParaRPr lang="de-DE" dirty="0"/>
          </a:p>
        </p:txBody>
      </p:sp>
      <p:graphicFrame>
        <p:nvGraphicFramePr>
          <p:cNvPr id="34" name="Table 33"/>
          <p:cNvGraphicFramePr>
            <a:graphicFrameLocks noGrp="1"/>
          </p:cNvGraphicFramePr>
          <p:nvPr/>
        </p:nvGraphicFramePr>
        <p:xfrm>
          <a:off x="1187624" y="2026816"/>
          <a:ext cx="6192688" cy="14782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967546"/>
              </a:tblGrid>
              <a:tr h="0">
                <a:tc>
                  <a:txBody>
                    <a:bodyPr/>
                    <a:lstStyle/>
                    <a:p>
                      <a:r>
                        <a:rPr lang="en-US" dirty="0" smtClean="0"/>
                        <a:t>ASIIN</a:t>
                      </a:r>
                      <a:endParaRPr lang="fr-BE" dirty="0"/>
                    </a:p>
                  </a:txBody>
                  <a:tcPr/>
                </a:tc>
                <a:tc>
                  <a:txBody>
                    <a:bodyPr/>
                    <a:lstStyle/>
                    <a:p>
                      <a:r>
                        <a:rPr lang="en-US" dirty="0" smtClean="0"/>
                        <a:t>EI</a:t>
                      </a:r>
                      <a:endParaRPr lang="fr-BE" dirty="0"/>
                    </a:p>
                  </a:txBody>
                  <a:tcPr/>
                </a:tc>
                <a:tc>
                  <a:txBody>
                    <a:bodyPr/>
                    <a:lstStyle/>
                    <a:p>
                      <a:r>
                        <a:rPr lang="en-US" dirty="0" smtClean="0"/>
                        <a:t>CTI</a:t>
                      </a:r>
                      <a:endParaRPr lang="fr-BE" dirty="0"/>
                    </a:p>
                  </a:txBody>
                  <a:tcPr/>
                </a:tc>
                <a:tc>
                  <a:txBody>
                    <a:bodyPr/>
                    <a:lstStyle/>
                    <a:p>
                      <a:r>
                        <a:rPr lang="en-US" dirty="0" smtClean="0"/>
                        <a:t>AEER</a:t>
                      </a:r>
                      <a:endParaRPr lang="fr-BE" dirty="0"/>
                    </a:p>
                  </a:txBody>
                  <a:tcPr/>
                </a:tc>
                <a:tc>
                  <a:txBody>
                    <a:bodyPr/>
                    <a:lstStyle/>
                    <a:p>
                      <a:r>
                        <a:rPr lang="en-US" dirty="0" err="1" smtClean="0"/>
                        <a:t>EngC</a:t>
                      </a:r>
                      <a:endParaRPr lang="fr-BE" dirty="0"/>
                    </a:p>
                  </a:txBody>
                  <a:tcPr/>
                </a:tc>
                <a:tc>
                  <a:txBody>
                    <a:bodyPr/>
                    <a:lstStyle/>
                    <a:p>
                      <a:r>
                        <a:rPr lang="en-US" dirty="0" smtClean="0"/>
                        <a:t>OE</a:t>
                      </a:r>
                      <a:endParaRPr lang="fr-BE" dirty="0"/>
                    </a:p>
                  </a:txBody>
                  <a:tcPr/>
                </a:tc>
                <a:tc>
                  <a:txBody>
                    <a:bodyPr/>
                    <a:lstStyle/>
                    <a:p>
                      <a:r>
                        <a:rPr lang="en-US" dirty="0" smtClean="0"/>
                        <a:t>MUDEK</a:t>
                      </a:r>
                      <a:endParaRPr lang="fr-BE" dirty="0"/>
                    </a:p>
                  </a:txBody>
                  <a:tcPr/>
                </a:tc>
              </a:tr>
              <a:tr h="370840">
                <a:tc>
                  <a:txBody>
                    <a:bodyPr/>
                    <a:lstStyle/>
                    <a:p>
                      <a:r>
                        <a:rPr lang="en-US" dirty="0" smtClean="0"/>
                        <a:t>384</a:t>
                      </a:r>
                      <a:endParaRPr lang="fr-BE" dirty="0"/>
                    </a:p>
                  </a:txBody>
                  <a:tcPr/>
                </a:tc>
                <a:tc>
                  <a:txBody>
                    <a:bodyPr/>
                    <a:lstStyle/>
                    <a:p>
                      <a:r>
                        <a:rPr lang="en-US" dirty="0" smtClean="0"/>
                        <a:t>115</a:t>
                      </a:r>
                      <a:endParaRPr lang="fr-BE" dirty="0"/>
                    </a:p>
                  </a:txBody>
                  <a:tcPr/>
                </a:tc>
                <a:tc>
                  <a:txBody>
                    <a:bodyPr/>
                    <a:lstStyle/>
                    <a:p>
                      <a:r>
                        <a:rPr lang="en-US" dirty="0" smtClean="0"/>
                        <a:t>292</a:t>
                      </a:r>
                      <a:endParaRPr lang="fr-BE" dirty="0"/>
                    </a:p>
                  </a:txBody>
                  <a:tcPr/>
                </a:tc>
                <a:tc>
                  <a:txBody>
                    <a:bodyPr/>
                    <a:lstStyle/>
                    <a:p>
                      <a:r>
                        <a:rPr lang="en-US" dirty="0" smtClean="0"/>
                        <a:t>107</a:t>
                      </a:r>
                      <a:endParaRPr lang="fr-BE" dirty="0"/>
                    </a:p>
                  </a:txBody>
                  <a:tcPr/>
                </a:tc>
                <a:tc>
                  <a:txBody>
                    <a:bodyPr/>
                    <a:lstStyle/>
                    <a:p>
                      <a:r>
                        <a:rPr lang="en-US" dirty="0" smtClean="0"/>
                        <a:t>31</a:t>
                      </a:r>
                      <a:endParaRPr lang="fr-BE" dirty="0"/>
                    </a:p>
                  </a:txBody>
                  <a:tcPr/>
                </a:tc>
                <a:tc>
                  <a:txBody>
                    <a:bodyPr/>
                    <a:lstStyle/>
                    <a:p>
                      <a:r>
                        <a:rPr lang="en-US" dirty="0" smtClean="0"/>
                        <a:t>16</a:t>
                      </a:r>
                      <a:endParaRPr lang="fr-BE" dirty="0"/>
                    </a:p>
                  </a:txBody>
                  <a:tcPr/>
                </a:tc>
                <a:tc>
                  <a:txBody>
                    <a:bodyPr/>
                    <a:lstStyle/>
                    <a:p>
                      <a:r>
                        <a:rPr lang="en-US" dirty="0" smtClean="0"/>
                        <a:t>145</a:t>
                      </a:r>
                      <a:endParaRPr lang="fr-BE" dirty="0"/>
                    </a:p>
                  </a:txBody>
                  <a:tcPr/>
                </a:tc>
              </a:tr>
              <a:tr h="370840">
                <a:tc>
                  <a:txBody>
                    <a:bodyPr/>
                    <a:lstStyle/>
                    <a:p>
                      <a:endParaRPr lang="fr-BE" dirty="0"/>
                    </a:p>
                  </a:txBody>
                  <a:tcPr/>
                </a:tc>
                <a:tc>
                  <a:txBody>
                    <a:bodyPr/>
                    <a:lstStyle/>
                    <a:p>
                      <a:endParaRPr lang="fr-BE"/>
                    </a:p>
                  </a:txBody>
                  <a:tcPr/>
                </a:tc>
                <a:tc>
                  <a:txBody>
                    <a:bodyPr/>
                    <a:lstStyle/>
                    <a:p>
                      <a:endParaRPr lang="fr-BE"/>
                    </a:p>
                  </a:txBody>
                  <a:tcPr/>
                </a:tc>
                <a:tc>
                  <a:txBody>
                    <a:bodyPr/>
                    <a:lstStyle/>
                    <a:p>
                      <a:endParaRPr lang="fr-BE"/>
                    </a:p>
                  </a:txBody>
                  <a:tcPr/>
                </a:tc>
                <a:tc>
                  <a:txBody>
                    <a:bodyPr/>
                    <a:lstStyle/>
                    <a:p>
                      <a:endParaRPr lang="fr-BE"/>
                    </a:p>
                  </a:txBody>
                  <a:tcPr/>
                </a:tc>
                <a:tc>
                  <a:txBody>
                    <a:bodyPr/>
                    <a:lstStyle/>
                    <a:p>
                      <a:endParaRPr lang="fr-BE" dirty="0"/>
                    </a:p>
                  </a:txBody>
                  <a:tcPr/>
                </a:tc>
                <a:tc>
                  <a:txBody>
                    <a:bodyPr/>
                    <a:lstStyle/>
                    <a:p>
                      <a:endParaRPr lang="fr-BE" dirty="0"/>
                    </a:p>
                  </a:txBody>
                  <a:tcPr/>
                </a:tc>
              </a:tr>
              <a:tr h="370840">
                <a:tc>
                  <a:txBody>
                    <a:bodyPr/>
                    <a:lstStyle/>
                    <a:p>
                      <a:endParaRPr lang="fr-BE" dirty="0"/>
                    </a:p>
                  </a:txBody>
                  <a:tcPr/>
                </a:tc>
                <a:tc>
                  <a:txBody>
                    <a:bodyPr/>
                    <a:lstStyle/>
                    <a:p>
                      <a:endParaRPr lang="fr-BE"/>
                    </a:p>
                  </a:txBody>
                  <a:tcPr/>
                </a:tc>
                <a:tc>
                  <a:txBody>
                    <a:bodyPr/>
                    <a:lstStyle/>
                    <a:p>
                      <a:endParaRPr lang="fr-BE"/>
                    </a:p>
                  </a:txBody>
                  <a:tcPr/>
                </a:tc>
                <a:tc>
                  <a:txBody>
                    <a:bodyPr/>
                    <a:lstStyle/>
                    <a:p>
                      <a:endParaRPr lang="fr-BE"/>
                    </a:p>
                  </a:txBody>
                  <a:tcPr/>
                </a:tc>
                <a:tc>
                  <a:txBody>
                    <a:bodyPr/>
                    <a:lstStyle/>
                    <a:p>
                      <a:endParaRPr lang="fr-BE"/>
                    </a:p>
                  </a:txBody>
                  <a:tcPr/>
                </a:tc>
                <a:tc>
                  <a:txBody>
                    <a:bodyPr/>
                    <a:lstStyle/>
                    <a:p>
                      <a:r>
                        <a:rPr lang="en-US" dirty="0" smtClean="0"/>
                        <a:t>Total:</a:t>
                      </a:r>
                      <a:endParaRPr lang="fr-BE" dirty="0"/>
                    </a:p>
                  </a:txBody>
                  <a:tcPr/>
                </a:tc>
                <a:tc>
                  <a:txBody>
                    <a:bodyPr/>
                    <a:lstStyle/>
                    <a:p>
                      <a:r>
                        <a:rPr lang="en-US" dirty="0" smtClean="0"/>
                        <a:t>1090</a:t>
                      </a:r>
                      <a:endParaRPr lang="fr-BE"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pPr>
              <a:defRPr/>
            </a:pPr>
            <a:r>
              <a:rPr lang="en-US"/>
              <a:t>Iring Wasser, ENAEE</a:t>
            </a:r>
            <a:endParaRPr lang="de-DE" dirty="0"/>
          </a:p>
        </p:txBody>
      </p:sp>
      <p:sp>
        <p:nvSpPr>
          <p:cNvPr id="8" name="Datumsplatzhalter 2"/>
          <p:cNvSpPr>
            <a:spLocks noGrp="1"/>
          </p:cNvSpPr>
          <p:nvPr>
            <p:ph type="dt" sz="half" idx="11"/>
          </p:nvPr>
        </p:nvSpPr>
        <p:spPr/>
        <p:txBody>
          <a:bodyPr/>
          <a:lstStyle/>
          <a:p>
            <a:pPr>
              <a:defRPr/>
            </a:pPr>
            <a:r>
              <a:rPr lang="fr-FR" smtClean="0"/>
              <a:t>6 November 2012</a:t>
            </a:r>
            <a:endParaRPr lang="de-DE"/>
          </a:p>
        </p:txBody>
      </p:sp>
      <p:sp>
        <p:nvSpPr>
          <p:cNvPr id="15362" name="Rectangle 2"/>
          <p:cNvSpPr>
            <a:spLocks noGrp="1"/>
          </p:cNvSpPr>
          <p:nvPr>
            <p:ph type="title" idx="4294967295"/>
          </p:nvPr>
        </p:nvSpPr>
        <p:spPr>
          <a:xfrm>
            <a:off x="395288" y="549275"/>
            <a:ext cx="8229600" cy="863600"/>
          </a:xfrm>
        </p:spPr>
        <p:txBody>
          <a:bodyPr/>
          <a:lstStyle/>
          <a:p>
            <a:r>
              <a:rPr lang="de-DE" sz="2400" dirty="0"/>
              <a:t>The EUR-ACE</a:t>
            </a:r>
            <a:r>
              <a:rPr lang="de-DE" sz="2400" baseline="30000" dirty="0"/>
              <a:t>®</a:t>
            </a:r>
            <a:r>
              <a:rPr lang="de-DE" sz="2400" dirty="0"/>
              <a:t> </a:t>
            </a:r>
            <a:r>
              <a:rPr lang="de-DE" sz="2400" dirty="0" err="1"/>
              <a:t>Certificate</a:t>
            </a:r>
            <a:endParaRPr lang="de-DE" sz="2400" dirty="0"/>
          </a:p>
        </p:txBody>
      </p:sp>
      <p:sp>
        <p:nvSpPr>
          <p:cNvPr id="4" name="Text Box 3"/>
          <p:cNvSpPr txBox="1">
            <a:spLocks noGrp="1"/>
          </p:cNvSpPr>
          <p:nvPr/>
        </p:nvSpPr>
        <p:spPr>
          <a:xfrm>
            <a:off x="457200" y="6356350"/>
            <a:ext cx="2133600" cy="365125"/>
          </a:xfrm>
          <a:prstGeom prst="rect">
            <a:avLst/>
          </a:prstGeom>
          <a:noFill/>
        </p:spPr>
        <p:txBody>
          <a:bodyPr anchor="ctr"/>
          <a:lstStyle/>
          <a:p>
            <a:pPr fontAlgn="base">
              <a:spcBef>
                <a:spcPct val="0"/>
              </a:spcBef>
              <a:spcAft>
                <a:spcPct val="0"/>
              </a:spcAft>
              <a:defRPr/>
            </a:pPr>
            <a:r>
              <a:rPr lang="en-US" sz="1200">
                <a:solidFill>
                  <a:schemeClr val="tx1">
                    <a:tint val="75000"/>
                  </a:schemeClr>
                </a:solidFill>
                <a:latin typeface="Arial" charset="0"/>
              </a:rPr>
              <a:t>6 November 2012</a:t>
            </a:r>
            <a:endParaRPr lang="de-DE" sz="1200">
              <a:solidFill>
                <a:schemeClr val="tx1">
                  <a:tint val="75000"/>
                </a:schemeClr>
              </a:solidFill>
              <a:latin typeface="Arial" charset="0"/>
            </a:endParaRPr>
          </a:p>
        </p:txBody>
      </p:sp>
      <p:sp>
        <p:nvSpPr>
          <p:cNvPr id="6" name="Text Box 5"/>
          <p:cNvSpPr txBox="1">
            <a:spLocks noGrp="1"/>
          </p:cNvSpPr>
          <p:nvPr/>
        </p:nvSpPr>
        <p:spPr>
          <a:xfrm>
            <a:off x="3124200" y="6356350"/>
            <a:ext cx="2895600" cy="365125"/>
          </a:xfrm>
          <a:prstGeom prst="rect">
            <a:avLst/>
          </a:prstGeom>
          <a:noFill/>
        </p:spPr>
        <p:txBody>
          <a:bodyPr anchor="ctr"/>
          <a:lstStyle/>
          <a:p>
            <a:pPr algn="ctr" fontAlgn="base">
              <a:spcBef>
                <a:spcPct val="0"/>
              </a:spcBef>
              <a:spcAft>
                <a:spcPct val="0"/>
              </a:spcAft>
              <a:defRPr/>
            </a:pPr>
            <a:r>
              <a:rPr lang="en-US" sz="1200">
                <a:solidFill>
                  <a:schemeClr val="tx1">
                    <a:tint val="75000"/>
                  </a:schemeClr>
                </a:solidFill>
                <a:latin typeface="Arial" charset="0"/>
              </a:rPr>
              <a:t>Iring Wasser, ENAEE</a:t>
            </a:r>
            <a:endParaRPr lang="de-DE" sz="1200">
              <a:solidFill>
                <a:schemeClr val="tx1">
                  <a:tint val="75000"/>
                </a:schemeClr>
              </a:solidFill>
              <a:latin typeface="Arial" charset="0"/>
            </a:endParaRPr>
          </a:p>
        </p:txBody>
      </p:sp>
      <p:pic>
        <p:nvPicPr>
          <p:cNvPr id="9" name="Picture 6" descr="EURACE Urkunde TU Dortmund Ma Manufacturing Technology 20111017.jpg"/>
          <p:cNvPicPr>
            <a:picLocks noGrp="1" noChangeAspect="1"/>
          </p:cNvPicPr>
          <p:nvPr>
            <p:ph idx="4294967295"/>
          </p:nvPr>
        </p:nvPicPr>
        <p:blipFill>
          <a:blip r:embed="rId2" cstate="print"/>
          <a:srcRect/>
          <a:stretch>
            <a:fillRect/>
          </a:stretch>
        </p:blipFill>
        <p:spPr>
          <a:xfrm>
            <a:off x="2411413" y="1317625"/>
            <a:ext cx="4038600" cy="5310188"/>
          </a:xfrm>
          <a:noFill/>
          <a:ln>
            <a:solidFill>
              <a:srgbClr val="3891A7"/>
            </a:solidFill>
          </a:ln>
        </p:spPr>
      </p:pic>
      <p:sp>
        <p:nvSpPr>
          <p:cNvPr id="10" name="Slide Number Placeholder 9"/>
          <p:cNvSpPr>
            <a:spLocks noGrp="1"/>
          </p:cNvSpPr>
          <p:nvPr>
            <p:ph type="sldNum" sz="quarter" idx="12"/>
          </p:nvPr>
        </p:nvSpPr>
        <p:spPr/>
        <p:txBody>
          <a:bodyPr/>
          <a:lstStyle/>
          <a:p>
            <a:pPr>
              <a:defRPr/>
            </a:pPr>
            <a:fld id="{933F5CA7-1E1D-432E-9B8D-3746F2E5F873}" type="slidenum">
              <a:rPr lang="de-DE" smtClean="0"/>
              <a:pPr>
                <a:defRPr/>
              </a:pPr>
              <a:t>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hea">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Rhea">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hea">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Rhea">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1765</Words>
  <Application>Microsoft Office PowerPoint</Application>
  <PresentationFormat>Bildschirmpräsentation (4:3)</PresentationFormat>
  <Paragraphs>342</Paragraphs>
  <Slides>25</Slides>
  <Notes>6</Notes>
  <HiddenSlides>0</HiddenSlides>
  <MMClips>0</MMClips>
  <ScaleCrop>false</ScaleCrop>
  <HeadingPairs>
    <vt:vector size="4" baseType="variant">
      <vt:variant>
        <vt:lpstr>Design</vt:lpstr>
      </vt:variant>
      <vt:variant>
        <vt:i4>2</vt:i4>
      </vt:variant>
      <vt:variant>
        <vt:lpstr>Folientitel</vt:lpstr>
      </vt:variant>
      <vt:variant>
        <vt:i4>25</vt:i4>
      </vt:variant>
    </vt:vector>
  </HeadingPairs>
  <TitlesOfParts>
    <vt:vector size="27" baseType="lpstr">
      <vt:lpstr>Rhea</vt:lpstr>
      <vt:lpstr>1_Rhea</vt:lpstr>
      <vt:lpstr>The European Network for the Accreditation of Engineering Education (ENAEE) and  the EUR-ACE® label</vt:lpstr>
      <vt:lpstr>Members of ENAEE</vt:lpstr>
      <vt:lpstr>Organisational Structure of ENAEE</vt:lpstr>
      <vt:lpstr>The EUR-ACE system is based on a decentralized approach</vt:lpstr>
      <vt:lpstr>Europe and the EUR-ACE system</vt:lpstr>
      <vt:lpstr>Candidate agencies in the review process – new challenges</vt:lpstr>
      <vt:lpstr>Number of EUR-ACE® Labels </vt:lpstr>
      <vt:lpstr>Number of EUR-ACE® Labels (as of 30 October 2012) </vt:lpstr>
      <vt:lpstr>The EUR-ACE® Certificate</vt:lpstr>
      <vt:lpstr>Benefits for HEIs</vt:lpstr>
      <vt:lpstr>Benefits for students</vt:lpstr>
      <vt:lpstr>Benefits for employers</vt:lpstr>
      <vt:lpstr>Benefits for accreditation agencies</vt:lpstr>
      <vt:lpstr>Benefits for professional engineers organizations</vt:lpstr>
      <vt:lpstr>ENAEE Philosophy with regard to the EUR-ACE criteria</vt:lpstr>
      <vt:lpstr>Folie 16</vt:lpstr>
      <vt:lpstr>EUR-ACE and the Engineering Card as an answer to impediments to professional mobility? </vt:lpstr>
      <vt:lpstr>Objectives of the engineerING card</vt:lpstr>
      <vt:lpstr>Verification Standards</vt:lpstr>
      <vt:lpstr>engineerING card: Front</vt:lpstr>
      <vt:lpstr>engineerING card: Back</vt:lpstr>
      <vt:lpstr>The Register Data Sheet Features all Important Details</vt:lpstr>
      <vt:lpstr>Current Challenges for ENAEE as an organization</vt:lpstr>
      <vt:lpstr>Current Challenges for the “EUR-ACE” system as a tool to foster academic and professional mobility and mutual acceptance of accreditation decisions</vt:lpstr>
      <vt:lpstr>Contact</vt:lpstr>
    </vt:vector>
  </TitlesOfParts>
  <Company>ASIIN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Möhren, Jana</dc:creator>
  <cp:lastModifiedBy>Iring Wasser</cp:lastModifiedBy>
  <cp:revision>244</cp:revision>
  <dcterms:created xsi:type="dcterms:W3CDTF">2010-01-06T10:22:32Z</dcterms:created>
  <dcterms:modified xsi:type="dcterms:W3CDTF">2012-11-27T16:24:42Z</dcterms:modified>
</cp:coreProperties>
</file>