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58" r:id="rId3"/>
    <p:sldId id="259" r:id="rId4"/>
    <p:sldId id="260" r:id="rId5"/>
    <p:sldId id="261" r:id="rId6"/>
    <p:sldId id="267" r:id="rId7"/>
    <p:sldId id="262" r:id="rId8"/>
    <p:sldId id="264" r:id="rId9"/>
    <p:sldId id="265" r:id="rId10"/>
    <p:sldId id="266" r:id="rId11"/>
    <p:sldId id="268" r:id="rId12"/>
    <p:sldId id="269" r:id="rId13"/>
    <p:sldId id="271" r:id="rId14"/>
    <p:sldId id="270" r:id="rId15"/>
    <p:sldId id="272" r:id="rId16"/>
    <p:sldId id="273" r:id="rId17"/>
    <p:sldId id="274" r:id="rId18"/>
    <p:sldId id="275" r:id="rId19"/>
    <p:sldId id="282" r:id="rId20"/>
    <p:sldId id="283" r:id="rId21"/>
    <p:sldId id="278" r:id="rId22"/>
    <p:sldId id="284" r:id="rId23"/>
    <p:sldId id="279" r:id="rId24"/>
    <p:sldId id="280" r:id="rId25"/>
    <p:sldId id="281" r:id="rId26"/>
    <p:sldId id="287" r:id="rId27"/>
    <p:sldId id="288" r:id="rId28"/>
    <p:sldId id="294" r:id="rId29"/>
    <p:sldId id="295" r:id="rId30"/>
    <p:sldId id="289" r:id="rId31"/>
    <p:sldId id="292" r:id="rId32"/>
    <p:sldId id="293" r:id="rId3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884" y="-90"/>
      </p:cViewPr>
      <p:guideLst>
        <p:guide orient="horz" pos="2160"/>
        <p:guide pos="2880"/>
      </p:guideLst>
    </p:cSldViewPr>
  </p:slideViewPr>
  <p:notesTextViewPr>
    <p:cViewPr>
      <p:scale>
        <a:sx n="1" d="1"/>
        <a:sy n="1" d="1"/>
      </p:scale>
      <p:origin x="0" y="0"/>
    </p:cViewPr>
  </p:notesTextViewPr>
  <p:sorterViewPr>
    <p:cViewPr>
      <p:scale>
        <a:sx n="200" d="100"/>
        <a:sy n="200" d="100"/>
      </p:scale>
      <p:origin x="0" y="136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EFACFD-82DA-40CF-8088-59D91596E05C}" type="datetimeFigureOut">
              <a:rPr lang="el-GR" smtClean="0"/>
              <a:t>22/11/2012</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2DC2E7-78CC-4AC7-AF67-ABB033F4E404}" type="slidenum">
              <a:rPr lang="el-GR" smtClean="0"/>
              <a:t>‹#›</a:t>
            </a:fld>
            <a:endParaRPr lang="el-GR"/>
          </a:p>
        </p:txBody>
      </p:sp>
    </p:spTree>
    <p:extLst>
      <p:ext uri="{BB962C8B-B14F-4D97-AF65-F5344CB8AC3E}">
        <p14:creationId xmlns:p14="http://schemas.microsoft.com/office/powerpoint/2010/main" val="1596745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E6CEA6A8-8E4B-4EEF-8FC7-BA6028A68670}" type="slidenum">
              <a:rPr lang="en-GB"/>
              <a:pPr/>
              <a:t>9</a:t>
            </a:fld>
            <a:endParaRPr lang="en-GB"/>
          </a:p>
        </p:txBody>
      </p:sp>
      <p:sp>
        <p:nvSpPr>
          <p:cNvPr id="77825"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77826" name="Rectangle 2"/>
          <p:cNvSpPr txBox="1">
            <a:spLocks noGrp="1" noChangeArrowheads="1"/>
          </p:cNvSpPr>
          <p:nvPr>
            <p:ph type="body"/>
          </p:nvPr>
        </p:nvSpPr>
        <p:spPr bwMode="auto">
          <a:xfrm>
            <a:off x="914400" y="4343400"/>
            <a:ext cx="5027613" cy="4208463"/>
          </a:xfrm>
          <a:prstGeom prst="rect">
            <a:avLst/>
          </a:prstGeom>
          <a:noFill/>
          <a:ln>
            <a:round/>
            <a:headEnd/>
            <a:tailEnd/>
          </a:ln>
        </p:spPr>
        <p:txBody>
          <a:bodyPr wrap="none" anchor="ctr"/>
          <a:lstStyle/>
          <a:p>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ED545744-5B6F-4BCE-A43D-499A242BA83C}" type="slidenum">
              <a:rPr lang="en-GB"/>
              <a:pPr/>
              <a:t>25</a:t>
            </a:fld>
            <a:endParaRPr lang="en-GB"/>
          </a:p>
        </p:txBody>
      </p:sp>
      <p:sp>
        <p:nvSpPr>
          <p:cNvPr id="112641"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12642" name="Rectangle 2"/>
          <p:cNvSpPr txBox="1">
            <a:spLocks noGrp="1" noChangeArrowheads="1"/>
          </p:cNvSpPr>
          <p:nvPr>
            <p:ph type="body"/>
          </p:nvPr>
        </p:nvSpPr>
        <p:spPr bwMode="auto">
          <a:xfrm>
            <a:off x="914400" y="4343400"/>
            <a:ext cx="5027613" cy="4208463"/>
          </a:xfrm>
          <a:prstGeom prst="rect">
            <a:avLst/>
          </a:prstGeom>
          <a:noFill/>
          <a:ln>
            <a:round/>
            <a:headEnd/>
            <a:tailEnd/>
          </a:ln>
        </p:spPr>
        <p:txBody>
          <a:bodyPr wrap="none" anchor="ctr"/>
          <a:lstStyle/>
          <a:p>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AA1D4A8B-C0E4-4E4A-A99B-960124B103B9}" type="slidenum">
              <a:rPr lang="en-GB"/>
              <a:pPr/>
              <a:t>28</a:t>
            </a:fld>
            <a:endParaRPr lang="en-GB"/>
          </a:p>
        </p:txBody>
      </p:sp>
      <p:sp>
        <p:nvSpPr>
          <p:cNvPr id="91137"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91138" name="Rectangle 2"/>
          <p:cNvSpPr txBox="1">
            <a:spLocks noGrp="1" noChangeArrowheads="1"/>
          </p:cNvSpPr>
          <p:nvPr>
            <p:ph type="body"/>
          </p:nvPr>
        </p:nvSpPr>
        <p:spPr bwMode="auto">
          <a:xfrm>
            <a:off x="914400" y="4343400"/>
            <a:ext cx="5027613" cy="4208463"/>
          </a:xfrm>
          <a:prstGeom prst="rect">
            <a:avLst/>
          </a:prstGeom>
          <a:noFill/>
          <a:ln>
            <a:round/>
            <a:headEnd/>
            <a:tailEnd/>
          </a:ln>
        </p:spPr>
        <p:txBody>
          <a:bodyPr wrap="none" anchor="ctr"/>
          <a:lstStyle/>
          <a:p>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AA1D4A8B-C0E4-4E4A-A99B-960124B103B9}" type="slidenum">
              <a:rPr lang="en-GB"/>
              <a:pPr/>
              <a:t>29</a:t>
            </a:fld>
            <a:endParaRPr lang="en-GB"/>
          </a:p>
        </p:txBody>
      </p:sp>
      <p:sp>
        <p:nvSpPr>
          <p:cNvPr id="91137"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91138" name="Rectangle 2"/>
          <p:cNvSpPr txBox="1">
            <a:spLocks noGrp="1" noChangeArrowheads="1"/>
          </p:cNvSpPr>
          <p:nvPr>
            <p:ph type="body"/>
          </p:nvPr>
        </p:nvSpPr>
        <p:spPr bwMode="auto">
          <a:xfrm>
            <a:off x="914400" y="4343400"/>
            <a:ext cx="5027613" cy="4208463"/>
          </a:xfrm>
          <a:prstGeom prst="rect">
            <a:avLst/>
          </a:prstGeom>
          <a:noFill/>
          <a:ln>
            <a:round/>
            <a:headEnd/>
            <a:tailEnd/>
          </a:ln>
        </p:spPr>
        <p:txBody>
          <a:bodyPr wrap="none" anchor="ctr"/>
          <a:lstStyle/>
          <a:p>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12D7522D-8DB1-4A7C-AF90-CA1CC6FD5D2F}" type="slidenum">
              <a:rPr lang="en-GB"/>
              <a:pPr/>
              <a:t>10</a:t>
            </a:fld>
            <a:endParaRPr lang="en-GB"/>
          </a:p>
        </p:txBody>
      </p:sp>
      <p:sp>
        <p:nvSpPr>
          <p:cNvPr id="78849"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78850" name="Rectangle 2"/>
          <p:cNvSpPr txBox="1">
            <a:spLocks noGrp="1" noChangeArrowheads="1"/>
          </p:cNvSpPr>
          <p:nvPr>
            <p:ph type="body"/>
          </p:nvPr>
        </p:nvSpPr>
        <p:spPr bwMode="auto">
          <a:xfrm>
            <a:off x="914400" y="4343400"/>
            <a:ext cx="5027613" cy="4208463"/>
          </a:xfrm>
          <a:prstGeom prst="rect">
            <a:avLst/>
          </a:prstGeom>
          <a:noFill/>
          <a:ln>
            <a:round/>
            <a:headEnd/>
            <a:tailEnd/>
          </a:ln>
        </p:spPr>
        <p:txBody>
          <a:bodyPr wrap="none" anchor="ctr"/>
          <a:lstStyle/>
          <a:p>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14B629D0-5C58-4E9B-89C7-0515D75D7D98}" type="slidenum">
              <a:rPr lang="en-GB"/>
              <a:pPr/>
              <a:t>16</a:t>
            </a:fld>
            <a:endParaRPr lang="en-GB"/>
          </a:p>
        </p:txBody>
      </p:sp>
      <p:sp>
        <p:nvSpPr>
          <p:cNvPr id="96257"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96258" name="Rectangle 2"/>
          <p:cNvSpPr txBox="1">
            <a:spLocks noGrp="1" noChangeArrowheads="1"/>
          </p:cNvSpPr>
          <p:nvPr>
            <p:ph type="body"/>
          </p:nvPr>
        </p:nvSpPr>
        <p:spPr bwMode="auto">
          <a:xfrm>
            <a:off x="914400" y="4343400"/>
            <a:ext cx="5027613" cy="4208463"/>
          </a:xfrm>
          <a:prstGeom prst="rect">
            <a:avLst/>
          </a:prstGeom>
          <a:noFill/>
          <a:ln>
            <a:round/>
            <a:headEnd/>
            <a:tailEnd/>
          </a:ln>
        </p:spPr>
        <p:txBody>
          <a:bodyPr wrap="none" anchor="ctr"/>
          <a:lstStyle/>
          <a:p>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90C0356A-E87F-4681-8CC6-B6456F7273E8}" type="slidenum">
              <a:rPr lang="en-GB"/>
              <a:pPr/>
              <a:t>17</a:t>
            </a:fld>
            <a:endParaRPr lang="en-GB"/>
          </a:p>
        </p:txBody>
      </p:sp>
      <p:sp>
        <p:nvSpPr>
          <p:cNvPr id="97281"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97282" name="Rectangle 2"/>
          <p:cNvSpPr txBox="1">
            <a:spLocks noGrp="1" noChangeArrowheads="1"/>
          </p:cNvSpPr>
          <p:nvPr>
            <p:ph type="body"/>
          </p:nvPr>
        </p:nvSpPr>
        <p:spPr bwMode="auto">
          <a:xfrm>
            <a:off x="914400" y="4343400"/>
            <a:ext cx="5027613" cy="4208463"/>
          </a:xfrm>
          <a:prstGeom prst="rect">
            <a:avLst/>
          </a:prstGeom>
          <a:noFill/>
          <a:ln>
            <a:round/>
            <a:headEnd/>
            <a:tailEnd/>
          </a:ln>
        </p:spPr>
        <p:txBody>
          <a:bodyPr wrap="none" anchor="ctr"/>
          <a:lstStyle/>
          <a:p>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AA1D4A8B-C0E4-4E4A-A99B-960124B103B9}" type="slidenum">
              <a:rPr lang="en-GB"/>
              <a:pPr/>
              <a:t>19</a:t>
            </a:fld>
            <a:endParaRPr lang="en-GB"/>
          </a:p>
        </p:txBody>
      </p:sp>
      <p:sp>
        <p:nvSpPr>
          <p:cNvPr id="91137"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91138" name="Rectangle 2"/>
          <p:cNvSpPr txBox="1">
            <a:spLocks noGrp="1" noChangeArrowheads="1"/>
          </p:cNvSpPr>
          <p:nvPr>
            <p:ph type="body"/>
          </p:nvPr>
        </p:nvSpPr>
        <p:spPr bwMode="auto">
          <a:xfrm>
            <a:off x="914400" y="4343400"/>
            <a:ext cx="5027613" cy="4208463"/>
          </a:xfrm>
          <a:prstGeom prst="rect">
            <a:avLst/>
          </a:prstGeom>
          <a:noFill/>
          <a:ln>
            <a:round/>
            <a:headEnd/>
            <a:tailEnd/>
          </a:ln>
        </p:spPr>
        <p:txBody>
          <a:bodyPr wrap="none" anchor="ctr"/>
          <a:lstStyle/>
          <a:p>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AA1D4A8B-C0E4-4E4A-A99B-960124B103B9}" type="slidenum">
              <a:rPr lang="en-GB"/>
              <a:pPr/>
              <a:t>20</a:t>
            </a:fld>
            <a:endParaRPr lang="en-GB"/>
          </a:p>
        </p:txBody>
      </p:sp>
      <p:sp>
        <p:nvSpPr>
          <p:cNvPr id="91137"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91138" name="Rectangle 2"/>
          <p:cNvSpPr txBox="1">
            <a:spLocks noGrp="1" noChangeArrowheads="1"/>
          </p:cNvSpPr>
          <p:nvPr>
            <p:ph type="body"/>
          </p:nvPr>
        </p:nvSpPr>
        <p:spPr bwMode="auto">
          <a:xfrm>
            <a:off x="914400" y="4343400"/>
            <a:ext cx="5027613" cy="4208463"/>
          </a:xfrm>
          <a:prstGeom prst="rect">
            <a:avLst/>
          </a:prstGeom>
          <a:noFill/>
          <a:ln>
            <a:round/>
            <a:headEnd/>
            <a:tailEnd/>
          </a:ln>
        </p:spPr>
        <p:txBody>
          <a:bodyPr wrap="none" anchor="ctr"/>
          <a:lstStyle/>
          <a:p>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AA1D4A8B-C0E4-4E4A-A99B-960124B103B9}" type="slidenum">
              <a:rPr lang="en-GB"/>
              <a:pPr/>
              <a:t>21</a:t>
            </a:fld>
            <a:endParaRPr lang="en-GB"/>
          </a:p>
        </p:txBody>
      </p:sp>
      <p:sp>
        <p:nvSpPr>
          <p:cNvPr id="91137"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91138" name="Rectangle 2"/>
          <p:cNvSpPr txBox="1">
            <a:spLocks noGrp="1" noChangeArrowheads="1"/>
          </p:cNvSpPr>
          <p:nvPr>
            <p:ph type="body"/>
          </p:nvPr>
        </p:nvSpPr>
        <p:spPr bwMode="auto">
          <a:xfrm>
            <a:off x="914400" y="4343400"/>
            <a:ext cx="5027613" cy="4208463"/>
          </a:xfrm>
          <a:prstGeom prst="rect">
            <a:avLst/>
          </a:prstGeom>
          <a:noFill/>
          <a:ln>
            <a:round/>
            <a:headEnd/>
            <a:tailEnd/>
          </a:ln>
        </p:spPr>
        <p:txBody>
          <a:bodyPr wrap="none" anchor="ctr"/>
          <a:lstStyle/>
          <a:p>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AA1D4A8B-C0E4-4E4A-A99B-960124B103B9}" type="slidenum">
              <a:rPr lang="en-GB"/>
              <a:pPr/>
              <a:t>22</a:t>
            </a:fld>
            <a:endParaRPr lang="en-GB"/>
          </a:p>
        </p:txBody>
      </p:sp>
      <p:sp>
        <p:nvSpPr>
          <p:cNvPr id="91137"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91138" name="Rectangle 2"/>
          <p:cNvSpPr txBox="1">
            <a:spLocks noGrp="1" noChangeArrowheads="1"/>
          </p:cNvSpPr>
          <p:nvPr>
            <p:ph type="body"/>
          </p:nvPr>
        </p:nvSpPr>
        <p:spPr bwMode="auto">
          <a:xfrm>
            <a:off x="914400" y="4343400"/>
            <a:ext cx="5027613" cy="4208463"/>
          </a:xfrm>
          <a:prstGeom prst="rect">
            <a:avLst/>
          </a:prstGeom>
          <a:noFill/>
          <a:ln>
            <a:round/>
            <a:headEnd/>
            <a:tailEnd/>
          </a:ln>
        </p:spPr>
        <p:txBody>
          <a:bodyPr wrap="none" anchor="ctr"/>
          <a:lstStyle/>
          <a:p>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AB4D5A4E-E392-43DF-9046-A1A45F2E69CE}" type="slidenum">
              <a:rPr lang="en-GB"/>
              <a:pPr/>
              <a:t>24</a:t>
            </a:fld>
            <a:endParaRPr lang="en-GB"/>
          </a:p>
        </p:txBody>
      </p:sp>
      <p:sp>
        <p:nvSpPr>
          <p:cNvPr id="111617"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11618" name="Rectangle 2"/>
          <p:cNvSpPr txBox="1">
            <a:spLocks noGrp="1" noChangeArrowheads="1"/>
          </p:cNvSpPr>
          <p:nvPr>
            <p:ph type="body"/>
          </p:nvPr>
        </p:nvSpPr>
        <p:spPr bwMode="auto">
          <a:xfrm>
            <a:off x="914400" y="4343400"/>
            <a:ext cx="5027613" cy="4208463"/>
          </a:xfrm>
          <a:prstGeom prst="rect">
            <a:avLst/>
          </a:prstGeom>
          <a:noFill/>
          <a:ln>
            <a:round/>
            <a:headEnd/>
            <a:tailEnd/>
          </a:ln>
        </p:spPr>
        <p:txBody>
          <a:bodyPr wrap="none" anchor="ctr"/>
          <a:lstStyle/>
          <a:p>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D6A5FAEE-475F-462D-A5AE-7EFAC2FCE010}" type="datetimeFigureOut">
              <a:rPr lang="el-GR" smtClean="0"/>
              <a:t>22/11/2012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025EBCE-6B40-4621-9B85-0C963FADDB23}" type="slidenum">
              <a:rPr lang="el-GR" smtClean="0"/>
              <a:t>‹#›</a:t>
            </a:fld>
            <a:endParaRPr lang="el-GR"/>
          </a:p>
        </p:txBody>
      </p:sp>
    </p:spTree>
    <p:extLst>
      <p:ext uri="{BB962C8B-B14F-4D97-AF65-F5344CB8AC3E}">
        <p14:creationId xmlns:p14="http://schemas.microsoft.com/office/powerpoint/2010/main" val="1861294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D6A5FAEE-475F-462D-A5AE-7EFAC2FCE010}" type="datetimeFigureOut">
              <a:rPr lang="el-GR" smtClean="0"/>
              <a:t>22/11/2012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025EBCE-6B40-4621-9B85-0C963FADDB23}" type="slidenum">
              <a:rPr lang="el-GR" smtClean="0"/>
              <a:t>‹#›</a:t>
            </a:fld>
            <a:endParaRPr lang="el-GR"/>
          </a:p>
        </p:txBody>
      </p:sp>
    </p:spTree>
    <p:extLst>
      <p:ext uri="{BB962C8B-B14F-4D97-AF65-F5344CB8AC3E}">
        <p14:creationId xmlns:p14="http://schemas.microsoft.com/office/powerpoint/2010/main" val="3341381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D6A5FAEE-475F-462D-A5AE-7EFAC2FCE010}" type="datetimeFigureOut">
              <a:rPr lang="el-GR" smtClean="0"/>
              <a:t>22/11/2012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025EBCE-6B40-4621-9B85-0C963FADDB23}" type="slidenum">
              <a:rPr lang="el-GR" smtClean="0"/>
              <a:t>‹#›</a:t>
            </a:fld>
            <a:endParaRPr lang="el-GR"/>
          </a:p>
        </p:txBody>
      </p:sp>
    </p:spTree>
    <p:extLst>
      <p:ext uri="{BB962C8B-B14F-4D97-AF65-F5344CB8AC3E}">
        <p14:creationId xmlns:p14="http://schemas.microsoft.com/office/powerpoint/2010/main" val="2262220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D6A5FAEE-475F-462D-A5AE-7EFAC2FCE010}" type="datetimeFigureOut">
              <a:rPr lang="el-GR" smtClean="0"/>
              <a:t>22/11/2012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025EBCE-6B40-4621-9B85-0C963FADDB23}" type="slidenum">
              <a:rPr lang="el-GR" smtClean="0"/>
              <a:t>‹#›</a:t>
            </a:fld>
            <a:endParaRPr lang="el-GR"/>
          </a:p>
        </p:txBody>
      </p:sp>
    </p:spTree>
    <p:extLst>
      <p:ext uri="{BB962C8B-B14F-4D97-AF65-F5344CB8AC3E}">
        <p14:creationId xmlns:p14="http://schemas.microsoft.com/office/powerpoint/2010/main" val="1112045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A5FAEE-475F-462D-A5AE-7EFAC2FCE010}" type="datetimeFigureOut">
              <a:rPr lang="el-GR" smtClean="0"/>
              <a:t>22/11/2012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025EBCE-6B40-4621-9B85-0C963FADDB23}" type="slidenum">
              <a:rPr lang="el-GR" smtClean="0"/>
              <a:t>‹#›</a:t>
            </a:fld>
            <a:endParaRPr lang="el-GR"/>
          </a:p>
        </p:txBody>
      </p:sp>
    </p:spTree>
    <p:extLst>
      <p:ext uri="{BB962C8B-B14F-4D97-AF65-F5344CB8AC3E}">
        <p14:creationId xmlns:p14="http://schemas.microsoft.com/office/powerpoint/2010/main" val="1143710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D6A5FAEE-475F-462D-A5AE-7EFAC2FCE010}" type="datetimeFigureOut">
              <a:rPr lang="el-GR" smtClean="0"/>
              <a:t>22/11/2012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025EBCE-6B40-4621-9B85-0C963FADDB23}" type="slidenum">
              <a:rPr lang="el-GR" smtClean="0"/>
              <a:t>‹#›</a:t>
            </a:fld>
            <a:endParaRPr lang="el-GR"/>
          </a:p>
        </p:txBody>
      </p:sp>
    </p:spTree>
    <p:extLst>
      <p:ext uri="{BB962C8B-B14F-4D97-AF65-F5344CB8AC3E}">
        <p14:creationId xmlns:p14="http://schemas.microsoft.com/office/powerpoint/2010/main" val="1099812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D6A5FAEE-475F-462D-A5AE-7EFAC2FCE010}" type="datetimeFigureOut">
              <a:rPr lang="el-GR" smtClean="0"/>
              <a:t>22/11/2012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6025EBCE-6B40-4621-9B85-0C963FADDB23}" type="slidenum">
              <a:rPr lang="el-GR" smtClean="0"/>
              <a:t>‹#›</a:t>
            </a:fld>
            <a:endParaRPr lang="el-GR"/>
          </a:p>
        </p:txBody>
      </p:sp>
    </p:spTree>
    <p:extLst>
      <p:ext uri="{BB962C8B-B14F-4D97-AF65-F5344CB8AC3E}">
        <p14:creationId xmlns:p14="http://schemas.microsoft.com/office/powerpoint/2010/main" val="2136714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D6A5FAEE-475F-462D-A5AE-7EFAC2FCE010}" type="datetimeFigureOut">
              <a:rPr lang="el-GR" smtClean="0"/>
              <a:t>22/11/2012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6025EBCE-6B40-4621-9B85-0C963FADDB23}" type="slidenum">
              <a:rPr lang="el-GR" smtClean="0"/>
              <a:t>‹#›</a:t>
            </a:fld>
            <a:endParaRPr lang="el-GR"/>
          </a:p>
        </p:txBody>
      </p:sp>
    </p:spTree>
    <p:extLst>
      <p:ext uri="{BB962C8B-B14F-4D97-AF65-F5344CB8AC3E}">
        <p14:creationId xmlns:p14="http://schemas.microsoft.com/office/powerpoint/2010/main" val="3885518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A5FAEE-475F-462D-A5AE-7EFAC2FCE010}" type="datetimeFigureOut">
              <a:rPr lang="el-GR" smtClean="0"/>
              <a:t>22/11/2012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6025EBCE-6B40-4621-9B85-0C963FADDB23}" type="slidenum">
              <a:rPr lang="el-GR" smtClean="0"/>
              <a:t>‹#›</a:t>
            </a:fld>
            <a:endParaRPr lang="el-GR"/>
          </a:p>
        </p:txBody>
      </p:sp>
    </p:spTree>
    <p:extLst>
      <p:ext uri="{BB962C8B-B14F-4D97-AF65-F5344CB8AC3E}">
        <p14:creationId xmlns:p14="http://schemas.microsoft.com/office/powerpoint/2010/main" val="544932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5FAEE-475F-462D-A5AE-7EFAC2FCE010}" type="datetimeFigureOut">
              <a:rPr lang="el-GR" smtClean="0"/>
              <a:t>22/11/2012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025EBCE-6B40-4621-9B85-0C963FADDB23}" type="slidenum">
              <a:rPr lang="el-GR" smtClean="0"/>
              <a:t>‹#›</a:t>
            </a:fld>
            <a:endParaRPr lang="el-GR"/>
          </a:p>
        </p:txBody>
      </p:sp>
    </p:spTree>
    <p:extLst>
      <p:ext uri="{BB962C8B-B14F-4D97-AF65-F5344CB8AC3E}">
        <p14:creationId xmlns:p14="http://schemas.microsoft.com/office/powerpoint/2010/main" val="2318655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5FAEE-475F-462D-A5AE-7EFAC2FCE010}" type="datetimeFigureOut">
              <a:rPr lang="el-GR" smtClean="0"/>
              <a:t>22/11/2012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025EBCE-6B40-4621-9B85-0C963FADDB23}" type="slidenum">
              <a:rPr lang="el-GR" smtClean="0"/>
              <a:t>‹#›</a:t>
            </a:fld>
            <a:endParaRPr lang="el-GR"/>
          </a:p>
        </p:txBody>
      </p:sp>
    </p:spTree>
    <p:extLst>
      <p:ext uri="{BB962C8B-B14F-4D97-AF65-F5344CB8AC3E}">
        <p14:creationId xmlns:p14="http://schemas.microsoft.com/office/powerpoint/2010/main" val="3280010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5FAEE-475F-462D-A5AE-7EFAC2FCE010}" type="datetimeFigureOut">
              <a:rPr lang="el-GR" smtClean="0"/>
              <a:t>22/11/2012</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25EBCE-6B40-4621-9B85-0C963FADDB23}" type="slidenum">
              <a:rPr lang="el-GR" smtClean="0"/>
              <a:t>‹#›</a:t>
            </a:fld>
            <a:endParaRPr lang="el-GR"/>
          </a:p>
        </p:txBody>
      </p:sp>
    </p:spTree>
    <p:extLst>
      <p:ext uri="{BB962C8B-B14F-4D97-AF65-F5344CB8AC3E}">
        <p14:creationId xmlns:p14="http://schemas.microsoft.com/office/powerpoint/2010/main" val="3728281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1" y="0"/>
            <a:ext cx="9001159" cy="6858000"/>
          </a:xfrm>
        </p:spPr>
        <p:txBody>
          <a:bodyPr>
            <a:normAutofit/>
          </a:bodyPr>
          <a:lstStyle/>
          <a:p>
            <a:pPr algn="l">
              <a:lnSpc>
                <a:spcPct val="120000"/>
              </a:lnSpc>
            </a:pPr>
            <a:r>
              <a:rPr lang="en-GB" sz="2000" b="1" dirty="0" smtClean="0">
                <a:solidFill>
                  <a:schemeClr val="bg2">
                    <a:lumMod val="10000"/>
                  </a:schemeClr>
                </a:solidFill>
                <a:latin typeface="Tahoma" pitchFamily="34" charset="0"/>
                <a:ea typeface="Tahoma" pitchFamily="34" charset="0"/>
                <a:cs typeface="Tahoma" pitchFamily="34" charset="0"/>
              </a:rPr>
              <a:t/>
            </a:r>
            <a:br>
              <a:rPr lang="en-GB" sz="2000" b="1" dirty="0" smtClean="0">
                <a:solidFill>
                  <a:schemeClr val="bg2">
                    <a:lumMod val="10000"/>
                  </a:schemeClr>
                </a:solidFill>
                <a:latin typeface="Tahoma" pitchFamily="34" charset="0"/>
                <a:ea typeface="Tahoma" pitchFamily="34" charset="0"/>
                <a:cs typeface="Tahoma" pitchFamily="34" charset="0"/>
              </a:rPr>
            </a:br>
            <a:r>
              <a:rPr lang="en-GB" sz="2000" b="1" dirty="0" smtClean="0">
                <a:solidFill>
                  <a:schemeClr val="bg2">
                    <a:lumMod val="10000"/>
                  </a:schemeClr>
                </a:solidFill>
                <a:latin typeface="Tahoma" pitchFamily="34" charset="0"/>
                <a:ea typeface="Tahoma" pitchFamily="34" charset="0"/>
                <a:cs typeface="Tahoma" pitchFamily="34" charset="0"/>
              </a:rPr>
              <a:t/>
            </a:r>
            <a:br>
              <a:rPr lang="en-GB" sz="2000" b="1" dirty="0" smtClean="0">
                <a:solidFill>
                  <a:schemeClr val="bg2">
                    <a:lumMod val="10000"/>
                  </a:schemeClr>
                </a:solidFill>
                <a:latin typeface="Tahoma" pitchFamily="34" charset="0"/>
                <a:ea typeface="Tahoma" pitchFamily="34" charset="0"/>
                <a:cs typeface="Tahoma" pitchFamily="34" charset="0"/>
              </a:rPr>
            </a:br>
            <a:r>
              <a:rPr lang="en-GB" sz="2000" b="1" dirty="0">
                <a:solidFill>
                  <a:schemeClr val="bg2">
                    <a:lumMod val="10000"/>
                  </a:schemeClr>
                </a:solidFill>
                <a:latin typeface="Tahoma" pitchFamily="34" charset="0"/>
                <a:ea typeface="Tahoma" pitchFamily="34" charset="0"/>
                <a:cs typeface="Tahoma" pitchFamily="34" charset="0"/>
              </a:rPr>
              <a:t/>
            </a:r>
            <a:br>
              <a:rPr lang="en-GB" sz="2000" b="1" dirty="0">
                <a:solidFill>
                  <a:schemeClr val="bg2">
                    <a:lumMod val="10000"/>
                  </a:schemeClr>
                </a:solidFill>
                <a:latin typeface="Tahoma" pitchFamily="34" charset="0"/>
                <a:ea typeface="Tahoma" pitchFamily="34" charset="0"/>
                <a:cs typeface="Tahoma" pitchFamily="34" charset="0"/>
              </a:rPr>
            </a:br>
            <a:r>
              <a:rPr lang="en-GB" sz="2000" b="1" dirty="0" smtClean="0">
                <a:solidFill>
                  <a:schemeClr val="bg2">
                    <a:lumMod val="10000"/>
                  </a:schemeClr>
                </a:solidFill>
                <a:latin typeface="Tahoma" pitchFamily="34" charset="0"/>
                <a:ea typeface="Tahoma" pitchFamily="34" charset="0"/>
                <a:cs typeface="Tahoma" pitchFamily="34" charset="0"/>
              </a:rPr>
              <a:t/>
            </a:r>
            <a:br>
              <a:rPr lang="en-GB" sz="2000" b="1" dirty="0" smtClean="0">
                <a:solidFill>
                  <a:schemeClr val="bg2">
                    <a:lumMod val="10000"/>
                  </a:schemeClr>
                </a:solidFill>
                <a:latin typeface="Tahoma" pitchFamily="34" charset="0"/>
                <a:ea typeface="Tahoma" pitchFamily="34" charset="0"/>
                <a:cs typeface="Tahoma" pitchFamily="34" charset="0"/>
              </a:rPr>
            </a:br>
            <a:r>
              <a:rPr lang="en-GB" sz="2000" b="1" dirty="0" smtClean="0">
                <a:solidFill>
                  <a:schemeClr val="bg2">
                    <a:lumMod val="10000"/>
                  </a:schemeClr>
                </a:solidFill>
                <a:latin typeface="Tahoma" pitchFamily="34" charset="0"/>
                <a:ea typeface="Tahoma" pitchFamily="34" charset="0"/>
                <a:cs typeface="Tahoma" pitchFamily="34" charset="0"/>
              </a:rPr>
              <a:t/>
            </a:r>
            <a:br>
              <a:rPr lang="en-GB" sz="2000" b="1" dirty="0" smtClean="0">
                <a:solidFill>
                  <a:schemeClr val="bg2">
                    <a:lumMod val="10000"/>
                  </a:schemeClr>
                </a:solidFill>
                <a:latin typeface="Tahoma" pitchFamily="34" charset="0"/>
                <a:ea typeface="Tahoma" pitchFamily="34" charset="0"/>
                <a:cs typeface="Tahoma" pitchFamily="34" charset="0"/>
              </a:rPr>
            </a:br>
            <a:r>
              <a:rPr lang="en-GB" sz="2000" b="1" dirty="0">
                <a:solidFill>
                  <a:schemeClr val="bg2">
                    <a:lumMod val="10000"/>
                  </a:schemeClr>
                </a:solidFill>
                <a:latin typeface="Tahoma" pitchFamily="34" charset="0"/>
                <a:ea typeface="Tahoma" pitchFamily="34" charset="0"/>
                <a:cs typeface="Tahoma" pitchFamily="34" charset="0"/>
              </a:rPr>
              <a:t/>
            </a:r>
            <a:br>
              <a:rPr lang="en-GB" sz="2000" b="1" dirty="0">
                <a:solidFill>
                  <a:schemeClr val="bg2">
                    <a:lumMod val="10000"/>
                  </a:schemeClr>
                </a:solidFill>
                <a:latin typeface="Tahoma" pitchFamily="34" charset="0"/>
                <a:ea typeface="Tahoma" pitchFamily="34" charset="0"/>
                <a:cs typeface="Tahoma" pitchFamily="34" charset="0"/>
              </a:rPr>
            </a:br>
            <a:r>
              <a:rPr lang="en-US" sz="2400" b="1" dirty="0" smtClean="0">
                <a:solidFill>
                  <a:srgbClr val="7030A0"/>
                </a:solidFill>
                <a:latin typeface="Tahoma" pitchFamily="34" charset="0"/>
                <a:ea typeface="Tahoma" pitchFamily="34" charset="0"/>
                <a:cs typeface="Tahoma" pitchFamily="34" charset="0"/>
              </a:rPr>
              <a:t>Quality Labels for Interdisciplinary Studies </a:t>
            </a:r>
            <a:br>
              <a:rPr lang="en-US" sz="2400" b="1" dirty="0" smtClean="0">
                <a:solidFill>
                  <a:srgbClr val="7030A0"/>
                </a:solidFill>
                <a:latin typeface="Tahoma" pitchFamily="34" charset="0"/>
                <a:ea typeface="Tahoma" pitchFamily="34" charset="0"/>
                <a:cs typeface="Tahoma" pitchFamily="34" charset="0"/>
              </a:rPr>
            </a:br>
            <a:r>
              <a:rPr lang="en-US" sz="2400" b="1" dirty="0" smtClean="0">
                <a:solidFill>
                  <a:srgbClr val="7030A0"/>
                </a:solidFill>
                <a:latin typeface="Tahoma" pitchFamily="34" charset="0"/>
                <a:ea typeface="Tahoma" pitchFamily="34" charset="0"/>
                <a:cs typeface="Tahoma" pitchFamily="34" charset="0"/>
              </a:rPr>
              <a:t>Related to Chemistry</a:t>
            </a:r>
            <a:br>
              <a:rPr lang="en-US" sz="2400" b="1" dirty="0" smtClean="0">
                <a:solidFill>
                  <a:srgbClr val="7030A0"/>
                </a:solidFill>
                <a:latin typeface="Tahoma" pitchFamily="34" charset="0"/>
                <a:ea typeface="Tahoma" pitchFamily="34" charset="0"/>
                <a:cs typeface="Tahoma" pitchFamily="34" charset="0"/>
              </a:rPr>
            </a:br>
            <a:r>
              <a:rPr lang="en-GB" sz="2000" dirty="0" smtClean="0">
                <a:solidFill>
                  <a:srgbClr val="7030A0"/>
                </a:solidFill>
                <a:latin typeface="Tahoma" pitchFamily="34" charset="0"/>
                <a:ea typeface="Tahoma" pitchFamily="34" charset="0"/>
                <a:cs typeface="Tahoma" pitchFamily="34" charset="0"/>
              </a:rPr>
              <a:t>European </a:t>
            </a:r>
            <a:r>
              <a:rPr lang="en-GB" sz="2000" dirty="0">
                <a:solidFill>
                  <a:srgbClr val="7030A0"/>
                </a:solidFill>
                <a:latin typeface="Tahoma" pitchFamily="34" charset="0"/>
                <a:ea typeface="Tahoma" pitchFamily="34" charset="0"/>
                <a:cs typeface="Tahoma" pitchFamily="34" charset="0"/>
              </a:rPr>
              <a:t>Chemistry Thematic Network Association</a:t>
            </a:r>
            <a:r>
              <a:rPr lang="en-GB" sz="2000" b="1" dirty="0" smtClean="0">
                <a:solidFill>
                  <a:schemeClr val="bg2">
                    <a:lumMod val="10000"/>
                  </a:schemeClr>
                </a:solidFill>
                <a:latin typeface="Tahoma" pitchFamily="34" charset="0"/>
                <a:ea typeface="Tahoma" pitchFamily="34" charset="0"/>
                <a:cs typeface="Tahoma" pitchFamily="34" charset="0"/>
              </a:rPr>
              <a:t/>
            </a:r>
            <a:br>
              <a:rPr lang="en-GB" sz="2000" b="1" dirty="0" smtClean="0">
                <a:solidFill>
                  <a:schemeClr val="bg2">
                    <a:lumMod val="10000"/>
                  </a:schemeClr>
                </a:solidFill>
                <a:latin typeface="Tahoma" pitchFamily="34" charset="0"/>
                <a:ea typeface="Tahoma" pitchFamily="34" charset="0"/>
                <a:cs typeface="Tahoma" pitchFamily="34" charset="0"/>
              </a:rPr>
            </a:br>
            <a:r>
              <a:rPr lang="en-GB" sz="2000" b="1" dirty="0" smtClean="0">
                <a:solidFill>
                  <a:schemeClr val="bg2">
                    <a:lumMod val="10000"/>
                  </a:schemeClr>
                </a:solidFill>
                <a:latin typeface="Tahoma" pitchFamily="34" charset="0"/>
                <a:ea typeface="Tahoma" pitchFamily="34" charset="0"/>
                <a:cs typeface="Tahoma" pitchFamily="34" charset="0"/>
              </a:rPr>
              <a:t/>
            </a:r>
            <a:br>
              <a:rPr lang="en-GB" sz="2000" b="1" dirty="0" smtClean="0">
                <a:solidFill>
                  <a:schemeClr val="bg2">
                    <a:lumMod val="10000"/>
                  </a:schemeClr>
                </a:solidFill>
                <a:latin typeface="Tahoma" pitchFamily="34" charset="0"/>
                <a:ea typeface="Tahoma" pitchFamily="34" charset="0"/>
                <a:cs typeface="Tahoma" pitchFamily="34" charset="0"/>
              </a:rPr>
            </a:br>
            <a:r>
              <a:rPr lang="en-GB" sz="2000" b="1" dirty="0">
                <a:solidFill>
                  <a:schemeClr val="bg2">
                    <a:lumMod val="10000"/>
                  </a:schemeClr>
                </a:solidFill>
                <a:latin typeface="Tahoma" pitchFamily="34" charset="0"/>
                <a:ea typeface="Tahoma" pitchFamily="34" charset="0"/>
                <a:cs typeface="Tahoma" pitchFamily="34" charset="0"/>
              </a:rPr>
              <a:t/>
            </a:r>
            <a:br>
              <a:rPr lang="en-GB" sz="2000" b="1" dirty="0">
                <a:solidFill>
                  <a:schemeClr val="bg2">
                    <a:lumMod val="10000"/>
                  </a:schemeClr>
                </a:solidFill>
                <a:latin typeface="Tahoma" pitchFamily="34" charset="0"/>
                <a:ea typeface="Tahoma" pitchFamily="34" charset="0"/>
                <a:cs typeface="Tahoma" pitchFamily="34" charset="0"/>
              </a:rPr>
            </a:br>
            <a:r>
              <a:rPr lang="en-GB" sz="2000" b="1" dirty="0" smtClean="0">
                <a:solidFill>
                  <a:schemeClr val="bg2">
                    <a:lumMod val="10000"/>
                  </a:schemeClr>
                </a:solidFill>
                <a:latin typeface="Tahoma" pitchFamily="34" charset="0"/>
                <a:ea typeface="Tahoma" pitchFamily="34" charset="0"/>
                <a:cs typeface="Tahoma" pitchFamily="34" charset="0"/>
              </a:rPr>
              <a:t/>
            </a:r>
            <a:br>
              <a:rPr lang="en-GB" sz="2000" b="1" dirty="0" smtClean="0">
                <a:solidFill>
                  <a:schemeClr val="bg2">
                    <a:lumMod val="10000"/>
                  </a:schemeClr>
                </a:solidFill>
                <a:latin typeface="Tahoma" pitchFamily="34" charset="0"/>
                <a:ea typeface="Tahoma" pitchFamily="34" charset="0"/>
                <a:cs typeface="Tahoma" pitchFamily="34" charset="0"/>
              </a:rPr>
            </a:br>
            <a:r>
              <a:rPr lang="en-GB" sz="2000" dirty="0" smtClean="0">
                <a:solidFill>
                  <a:schemeClr val="accent2">
                    <a:lumMod val="50000"/>
                  </a:schemeClr>
                </a:solidFill>
                <a:latin typeface="Tahoma" pitchFamily="34" charset="0"/>
                <a:ea typeface="Tahoma" pitchFamily="34" charset="0"/>
                <a:cs typeface="Tahoma" pitchFamily="34" charset="0"/>
              </a:rPr>
              <a:t/>
            </a:r>
            <a:br>
              <a:rPr lang="en-GB" sz="2000" dirty="0" smtClean="0">
                <a:solidFill>
                  <a:schemeClr val="accent2">
                    <a:lumMod val="50000"/>
                  </a:schemeClr>
                </a:solidFill>
                <a:latin typeface="Tahoma" pitchFamily="34" charset="0"/>
                <a:ea typeface="Tahoma" pitchFamily="34" charset="0"/>
                <a:cs typeface="Tahoma" pitchFamily="34" charset="0"/>
              </a:rPr>
            </a:br>
            <a:r>
              <a:rPr lang="en-GB" sz="2000" dirty="0">
                <a:solidFill>
                  <a:schemeClr val="accent2">
                    <a:lumMod val="50000"/>
                  </a:schemeClr>
                </a:solidFill>
                <a:latin typeface="Tahoma" pitchFamily="34" charset="0"/>
                <a:ea typeface="Tahoma" pitchFamily="34" charset="0"/>
                <a:cs typeface="Tahoma" pitchFamily="34" charset="0"/>
              </a:rPr>
              <a:t/>
            </a:r>
            <a:br>
              <a:rPr lang="en-GB" sz="2000" dirty="0">
                <a:solidFill>
                  <a:schemeClr val="accent2">
                    <a:lumMod val="50000"/>
                  </a:schemeClr>
                </a:solidFill>
                <a:latin typeface="Tahoma" pitchFamily="34" charset="0"/>
                <a:ea typeface="Tahoma" pitchFamily="34" charset="0"/>
                <a:cs typeface="Tahoma" pitchFamily="34" charset="0"/>
              </a:rPr>
            </a:br>
            <a:r>
              <a:rPr lang="en-GB" sz="1600" b="1" dirty="0" err="1" smtClean="0">
                <a:solidFill>
                  <a:schemeClr val="bg2">
                    <a:lumMod val="10000"/>
                  </a:schemeClr>
                </a:solidFill>
                <a:latin typeface="Tahoma" pitchFamily="34" charset="0"/>
                <a:ea typeface="Tahoma" pitchFamily="34" charset="0"/>
                <a:cs typeface="Tahoma" pitchFamily="34" charset="0"/>
              </a:rPr>
              <a:t>Evangelia</a:t>
            </a:r>
            <a:r>
              <a:rPr lang="en-GB" sz="1600" b="1" dirty="0" smtClean="0">
                <a:solidFill>
                  <a:schemeClr val="bg2">
                    <a:lumMod val="10000"/>
                  </a:schemeClr>
                </a:solidFill>
                <a:latin typeface="Tahoma" pitchFamily="34" charset="0"/>
                <a:ea typeface="Tahoma" pitchFamily="34" charset="0"/>
                <a:cs typeface="Tahoma" pitchFamily="34" charset="0"/>
              </a:rPr>
              <a:t> A. </a:t>
            </a:r>
            <a:r>
              <a:rPr lang="en-GB" sz="1600" b="1" dirty="0" err="1" smtClean="0">
                <a:solidFill>
                  <a:schemeClr val="bg2">
                    <a:lumMod val="10000"/>
                  </a:schemeClr>
                </a:solidFill>
                <a:latin typeface="Tahoma" pitchFamily="34" charset="0"/>
                <a:ea typeface="Tahoma" pitchFamily="34" charset="0"/>
                <a:cs typeface="Tahoma" pitchFamily="34" charset="0"/>
              </a:rPr>
              <a:t>Varella</a:t>
            </a:r>
            <a:r>
              <a:rPr lang="en-GB" sz="1600" b="1" dirty="0" smtClean="0">
                <a:solidFill>
                  <a:schemeClr val="bg2">
                    <a:lumMod val="10000"/>
                  </a:schemeClr>
                </a:solidFill>
                <a:latin typeface="Tahoma" pitchFamily="34" charset="0"/>
                <a:ea typeface="Tahoma" pitchFamily="34" charset="0"/>
                <a:cs typeface="Tahoma" pitchFamily="34" charset="0"/>
              </a:rPr>
              <a:t/>
            </a:r>
            <a:br>
              <a:rPr lang="en-GB" sz="1600" b="1" dirty="0" smtClean="0">
                <a:solidFill>
                  <a:schemeClr val="bg2">
                    <a:lumMod val="10000"/>
                  </a:schemeClr>
                </a:solidFill>
                <a:latin typeface="Tahoma" pitchFamily="34" charset="0"/>
                <a:ea typeface="Tahoma" pitchFamily="34" charset="0"/>
                <a:cs typeface="Tahoma" pitchFamily="34" charset="0"/>
              </a:rPr>
            </a:br>
            <a:r>
              <a:rPr lang="en-GB" sz="1600" dirty="0" smtClean="0">
                <a:solidFill>
                  <a:schemeClr val="bg2">
                    <a:lumMod val="10000"/>
                  </a:schemeClr>
                </a:solidFill>
                <a:latin typeface="Tahoma" pitchFamily="34" charset="0"/>
                <a:ea typeface="Tahoma" pitchFamily="34" charset="0"/>
                <a:cs typeface="Tahoma" pitchFamily="34" charset="0"/>
              </a:rPr>
              <a:t>president</a:t>
            </a:r>
            <a:r>
              <a:rPr lang="en-GB" sz="1600" dirty="0">
                <a:solidFill>
                  <a:schemeClr val="bg2">
                    <a:lumMod val="10000"/>
                  </a:schemeClr>
                </a:solidFill>
                <a:latin typeface="Tahoma" pitchFamily="34" charset="0"/>
                <a:ea typeface="Tahoma" pitchFamily="34" charset="0"/>
                <a:cs typeface="Tahoma" pitchFamily="34" charset="0"/>
              </a:rPr>
              <a:t>, European Chemistry Thematic Network </a:t>
            </a:r>
            <a:r>
              <a:rPr lang="en-GB" sz="1600" dirty="0" smtClean="0">
                <a:solidFill>
                  <a:schemeClr val="bg2">
                    <a:lumMod val="10000"/>
                  </a:schemeClr>
                </a:solidFill>
                <a:latin typeface="Tahoma" pitchFamily="34" charset="0"/>
                <a:ea typeface="Tahoma" pitchFamily="34" charset="0"/>
                <a:cs typeface="Tahoma" pitchFamily="34" charset="0"/>
              </a:rPr>
              <a:t>Association</a:t>
            </a:r>
            <a:br>
              <a:rPr lang="en-GB" sz="1600" dirty="0" smtClean="0">
                <a:solidFill>
                  <a:schemeClr val="bg2">
                    <a:lumMod val="10000"/>
                  </a:schemeClr>
                </a:solidFill>
                <a:latin typeface="Tahoma" pitchFamily="34" charset="0"/>
                <a:ea typeface="Tahoma" pitchFamily="34" charset="0"/>
                <a:cs typeface="Tahoma" pitchFamily="34" charset="0"/>
              </a:rPr>
            </a:br>
            <a:r>
              <a:rPr lang="en-GB" sz="1600" dirty="0" smtClean="0">
                <a:solidFill>
                  <a:schemeClr val="bg2">
                    <a:lumMod val="10000"/>
                  </a:schemeClr>
                </a:solidFill>
                <a:latin typeface="Tahoma" pitchFamily="34" charset="0"/>
                <a:ea typeface="Tahoma" pitchFamily="34" charset="0"/>
                <a:cs typeface="Tahoma" pitchFamily="34" charset="0"/>
              </a:rPr>
              <a:t>executive secretary, ECTNA Label Committee</a:t>
            </a:r>
            <a:endParaRPr lang="en-GB" sz="1600" b="1" dirty="0">
              <a:solidFill>
                <a:schemeClr val="bg2">
                  <a:lumMod val="10000"/>
                </a:schemeClr>
              </a:solidFill>
            </a:endParaRPr>
          </a:p>
        </p:txBody>
      </p:sp>
      <p:pic>
        <p:nvPicPr>
          <p:cNvPr id="3" name="Picture 4" descr="logollp.gi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31315" y="142852"/>
            <a:ext cx="4012685"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3571868" y="142852"/>
            <a:ext cx="1248136" cy="9000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0235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142841" y="0"/>
            <a:ext cx="8605623" cy="6858000"/>
          </a:xfrm>
          <a:ln/>
        </p:spPr>
        <p:txBody>
          <a:bodyPr>
            <a:normAutofit/>
          </a:bodyPr>
          <a:lstStyle/>
          <a:p>
            <a:pPr algn="l">
              <a:lnSpc>
                <a:spcPct val="12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smtClean="0">
                <a:solidFill>
                  <a:schemeClr val="bg2">
                    <a:lumMod val="10000"/>
                  </a:schemeClr>
                </a:solidFill>
                <a:latin typeface="Tahoma" pitchFamily="34" charset="0"/>
              </a:rPr>
              <a:t>Such graduates will:</a:t>
            </a:r>
            <a:br>
              <a:rPr lang="en-GB" sz="2000" dirty="0" smtClean="0">
                <a:solidFill>
                  <a:schemeClr val="bg2">
                    <a:lumMod val="10000"/>
                  </a:schemeClr>
                </a:solidFill>
                <a:latin typeface="Tahoma" pitchFamily="34" charset="0"/>
              </a:rPr>
            </a:br>
            <a:r>
              <a:rPr lang="en-GB" sz="700" dirty="0" smtClean="0">
                <a:solidFill>
                  <a:schemeClr val="bg2">
                    <a:lumMod val="10000"/>
                  </a:schemeClr>
                </a:solidFill>
                <a:latin typeface="Tahoma" pitchFamily="34" charset="0"/>
              </a:rPr>
              <a:t/>
            </a:r>
            <a:br>
              <a:rPr lang="en-GB" sz="700" dirty="0" smtClean="0">
                <a:solidFill>
                  <a:schemeClr val="bg2">
                    <a:lumMod val="10000"/>
                  </a:schemeClr>
                </a:solidFill>
                <a:latin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cs typeface="Tahoma" pitchFamily="34" charset="0"/>
              </a:rPr>
              <a:t> H</a:t>
            </a:r>
            <a:r>
              <a:rPr lang="en-GB" sz="2000" dirty="0" smtClean="0">
                <a:solidFill>
                  <a:schemeClr val="bg2">
                    <a:lumMod val="10000"/>
                  </a:schemeClr>
                </a:solidFill>
                <a:latin typeface="Tahoma" pitchFamily="34" charset="0"/>
              </a:rPr>
              <a:t>ave the ability to gather and interpret relevant scientific data and make judgements that include reflection on relevant scientific and ethical issues.</a:t>
            </a:r>
            <a:br>
              <a:rPr lang="en-GB" sz="2000" dirty="0" smtClean="0">
                <a:solidFill>
                  <a:schemeClr val="bg2">
                    <a:lumMod val="10000"/>
                  </a:schemeClr>
                </a:solidFill>
                <a:latin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cs typeface="Tahoma" pitchFamily="34" charset="0"/>
              </a:rPr>
              <a:t> H</a:t>
            </a:r>
            <a:r>
              <a:rPr lang="en-GB" sz="2000" dirty="0" smtClean="0">
                <a:solidFill>
                  <a:schemeClr val="bg2">
                    <a:lumMod val="10000"/>
                  </a:schemeClr>
                </a:solidFill>
                <a:latin typeface="Tahoma" pitchFamily="34" charset="0"/>
              </a:rPr>
              <a:t>ave the ability to communicate information, ideas, problems and solutions to informed audiences.</a:t>
            </a:r>
            <a:br>
              <a:rPr lang="en-GB" sz="2000" dirty="0" smtClean="0">
                <a:solidFill>
                  <a:schemeClr val="bg2">
                    <a:lumMod val="10000"/>
                  </a:schemeClr>
                </a:solidFill>
                <a:latin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cs typeface="Tahoma" pitchFamily="34" charset="0"/>
              </a:rPr>
              <a:t> H</a:t>
            </a:r>
            <a:r>
              <a:rPr lang="en-GB" sz="2000" dirty="0" smtClean="0">
                <a:solidFill>
                  <a:schemeClr val="bg2">
                    <a:lumMod val="10000"/>
                  </a:schemeClr>
                </a:solidFill>
                <a:latin typeface="Tahoma" pitchFamily="34" charset="0"/>
              </a:rPr>
              <a:t>ave competences which fit them for entry-level graduate employment in the general workplace, including the chemical industry.</a:t>
            </a:r>
            <a:br>
              <a:rPr lang="en-GB" sz="2000" dirty="0" smtClean="0">
                <a:solidFill>
                  <a:schemeClr val="bg2">
                    <a:lumMod val="10000"/>
                  </a:schemeClr>
                </a:solidFill>
                <a:latin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cs typeface="Tahoma" pitchFamily="34" charset="0"/>
              </a:rPr>
              <a:t> H</a:t>
            </a:r>
            <a:r>
              <a:rPr lang="en-GB" sz="2000" dirty="0" smtClean="0">
                <a:solidFill>
                  <a:schemeClr val="bg2">
                    <a:lumMod val="10000"/>
                  </a:schemeClr>
                </a:solidFill>
                <a:latin typeface="Tahoma" pitchFamily="34" charset="0"/>
              </a:rPr>
              <a:t>ave developed those learning skills that are necessary for them to undertake further study with a sufficient degree of autonomy.</a:t>
            </a:r>
            <a:endParaRPr lang="en-GB" sz="2000" dirty="0">
              <a:solidFill>
                <a:schemeClr val="bg2">
                  <a:lumMod val="10000"/>
                </a:schemeClr>
              </a:solidFill>
              <a:latin typeface="Tahoma" pitchFamily="34"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7283298" y="6550222"/>
            <a:ext cx="1860702" cy="307777"/>
          </a:xfrm>
          <a:prstGeom prst="rect">
            <a:avLst/>
          </a:prstGeom>
        </p:spPr>
        <p:txBody>
          <a:bodyPr wrap="none">
            <a:spAutoFit/>
          </a:bodyPr>
          <a:lstStyle/>
          <a:p>
            <a:r>
              <a:rPr lang="en-GB" sz="1400" dirty="0">
                <a:solidFill>
                  <a:srgbClr val="7030A0"/>
                </a:solidFill>
                <a:latin typeface="Tahoma" pitchFamily="34" charset="0"/>
                <a:ea typeface="Tahoma" pitchFamily="34" charset="0"/>
                <a:cs typeface="Tahoma" pitchFamily="34" charset="0"/>
              </a:rPr>
              <a:t>Budapest </a:t>
            </a:r>
            <a:r>
              <a:rPr lang="en-GB" sz="1400" dirty="0" smtClean="0">
                <a:solidFill>
                  <a:srgbClr val="7030A0"/>
                </a:solidFill>
                <a:latin typeface="Tahoma" pitchFamily="34" charset="0"/>
                <a:ea typeface="Tahoma" pitchFamily="34" charset="0"/>
                <a:cs typeface="Tahoma" pitchFamily="34" charset="0"/>
              </a:rPr>
              <a:t>Descriptors</a:t>
            </a:r>
            <a:endParaRPr lang="el-GR" sz="1400" dirty="0">
              <a:solidFill>
                <a:srgbClr val="7030A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19252209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1" y="0"/>
            <a:ext cx="8461607" cy="6858000"/>
          </a:xfrm>
        </p:spPr>
        <p:txBody>
          <a:bodyPr>
            <a:noAutofit/>
          </a:bodyPr>
          <a:lstStyle/>
          <a:p>
            <a:pPr algn="l">
              <a:lnSpc>
                <a:spcPct val="120000"/>
              </a:lnSpc>
            </a:pPr>
            <a:r>
              <a:rPr lang="en-GB" sz="2000" b="1" dirty="0" err="1">
                <a:solidFill>
                  <a:srgbClr val="7030A0"/>
                </a:solidFill>
                <a:latin typeface="Tahoma" pitchFamily="34" charset="0"/>
                <a:ea typeface="Tahoma" pitchFamily="34" charset="0"/>
                <a:cs typeface="Tahoma" pitchFamily="34" charset="0"/>
              </a:rPr>
              <a:t>Eurobachelor</a:t>
            </a:r>
            <a:r>
              <a:rPr lang="en-GB" sz="2000" b="1" baseline="30000" dirty="0">
                <a:solidFill>
                  <a:srgbClr val="7030A0"/>
                </a:solidFill>
                <a:latin typeface="Tahoma" pitchFamily="34" charset="0"/>
                <a:ea typeface="Tahoma" pitchFamily="34" charset="0"/>
                <a:cs typeface="Tahoma" pitchFamily="34" charset="0"/>
              </a:rPr>
              <a:t>®</a:t>
            </a:r>
            <a:r>
              <a:rPr lang="en-GB" sz="2000" b="1" dirty="0">
                <a:solidFill>
                  <a:srgbClr val="7030A0"/>
                </a:solidFill>
                <a:latin typeface="Tahoma" pitchFamily="34" charset="0"/>
                <a:ea typeface="Tahoma" pitchFamily="34" charset="0"/>
                <a:cs typeface="Tahoma" pitchFamily="34" charset="0"/>
              </a:rPr>
              <a:t> Quality Label</a:t>
            </a:r>
            <a:r>
              <a:rPr lang="en-US" sz="2000" dirty="0" smtClean="0">
                <a:solidFill>
                  <a:schemeClr val="bg2">
                    <a:lumMod val="10000"/>
                  </a:schemeClr>
                </a:solidFill>
                <a:latin typeface="Tahoma" pitchFamily="34" charset="0"/>
                <a:ea typeface="Tahoma" pitchFamily="34" charset="0"/>
                <a:cs typeface="Tahoma" pitchFamily="34" charset="0"/>
              </a:rPr>
              <a:t/>
            </a:r>
            <a:br>
              <a:rPr lang="en-US" sz="2000" dirty="0" smtClean="0">
                <a:solidFill>
                  <a:schemeClr val="bg2">
                    <a:lumMod val="10000"/>
                  </a:schemeClr>
                </a:solidFill>
                <a:latin typeface="Tahoma" pitchFamily="34" charset="0"/>
                <a:ea typeface="Tahoma" pitchFamily="34" charset="0"/>
                <a:cs typeface="Tahoma" pitchFamily="34" charset="0"/>
              </a:rPr>
            </a:br>
            <a:r>
              <a:rPr lang="en-US" sz="700" dirty="0">
                <a:solidFill>
                  <a:schemeClr val="bg2">
                    <a:lumMod val="10000"/>
                  </a:schemeClr>
                </a:solidFill>
                <a:latin typeface="Tahoma" pitchFamily="34" charset="0"/>
                <a:ea typeface="Tahoma" pitchFamily="34" charset="0"/>
                <a:cs typeface="Tahoma" pitchFamily="34" charset="0"/>
              </a:rPr>
              <a:t/>
            </a:r>
            <a:br>
              <a:rPr lang="en-US" sz="700" dirty="0">
                <a:solidFill>
                  <a:schemeClr val="bg2">
                    <a:lumMod val="10000"/>
                  </a:schemeClr>
                </a:solidFill>
                <a:latin typeface="Tahoma" pitchFamily="34" charset="0"/>
                <a:ea typeface="Tahoma" pitchFamily="34" charset="0"/>
                <a:cs typeface="Tahoma" pitchFamily="34" charset="0"/>
              </a:rPr>
            </a:br>
            <a:r>
              <a:rPr lang="en-US" sz="2000" dirty="0" smtClean="0">
                <a:solidFill>
                  <a:schemeClr val="bg2">
                    <a:lumMod val="10000"/>
                  </a:schemeClr>
                </a:solidFill>
                <a:latin typeface="Tahoma" pitchFamily="34" charset="0"/>
                <a:ea typeface="Tahoma" pitchFamily="34" charset="0"/>
                <a:cs typeface="Tahoma" pitchFamily="34" charset="0"/>
              </a:rPr>
              <a:t>Institutions </a:t>
            </a:r>
            <a:r>
              <a:rPr lang="en-US" sz="2000" dirty="0">
                <a:solidFill>
                  <a:schemeClr val="bg2">
                    <a:lumMod val="10000"/>
                  </a:schemeClr>
                </a:solidFill>
                <a:latin typeface="Tahoma" pitchFamily="34" charset="0"/>
                <a:ea typeface="Tahoma" pitchFamily="34" charset="0"/>
                <a:cs typeface="Tahoma" pitchFamily="34" charset="0"/>
              </a:rPr>
              <a:t>holding </a:t>
            </a:r>
            <a:r>
              <a:rPr lang="en-GB" sz="2000" dirty="0">
                <a:solidFill>
                  <a:schemeClr val="bg2">
                    <a:lumMod val="10000"/>
                  </a:schemeClr>
                </a:solidFill>
                <a:latin typeface="Tahoma" pitchFamily="34" charset="0"/>
                <a:ea typeface="Tahoma" pitchFamily="34" charset="0"/>
                <a:cs typeface="Tahoma" pitchFamily="34" charset="0"/>
              </a:rPr>
              <a:t>the </a:t>
            </a:r>
            <a:r>
              <a:rPr lang="en-GB" sz="2000" dirty="0" err="1">
                <a:solidFill>
                  <a:srgbClr val="7030A0"/>
                </a:solidFill>
                <a:latin typeface="Tahoma" pitchFamily="34" charset="0"/>
                <a:ea typeface="Tahoma" pitchFamily="34" charset="0"/>
                <a:cs typeface="Tahoma" pitchFamily="34" charset="0"/>
              </a:rPr>
              <a:t>Eurobachelor</a:t>
            </a:r>
            <a:r>
              <a:rPr lang="en-GB" sz="2000" baseline="30000" dirty="0">
                <a:solidFill>
                  <a:srgbClr val="7030A0"/>
                </a:solidFill>
                <a:latin typeface="Tahoma" pitchFamily="34" charset="0"/>
                <a:ea typeface="Tahoma" pitchFamily="34" charset="0"/>
                <a:cs typeface="Tahoma" pitchFamily="34" charset="0"/>
              </a:rPr>
              <a:t>®</a:t>
            </a:r>
            <a:r>
              <a:rPr lang="en-GB" sz="2000" dirty="0">
                <a:solidFill>
                  <a:srgbClr val="7030A0"/>
                </a:solidFill>
                <a:latin typeface="Tahoma" pitchFamily="34" charset="0"/>
                <a:ea typeface="Tahoma" pitchFamily="34" charset="0"/>
                <a:cs typeface="Tahoma" pitchFamily="34" charset="0"/>
              </a:rPr>
              <a:t> Quality Label </a:t>
            </a:r>
            <a:r>
              <a:rPr lang="en-GB" sz="2000" dirty="0">
                <a:solidFill>
                  <a:schemeClr val="bg2">
                    <a:lumMod val="10000"/>
                  </a:schemeClr>
                </a:solidFill>
                <a:latin typeface="Tahoma" pitchFamily="34" charset="0"/>
                <a:ea typeface="Tahoma" pitchFamily="34" charset="0"/>
                <a:cs typeface="Tahoma" pitchFamily="34" charset="0"/>
              </a:rPr>
              <a:t>are free to decide on the length of studies within the frame of </a:t>
            </a:r>
            <a:r>
              <a:rPr lang="en-GB" sz="2000" dirty="0" smtClean="0">
                <a:solidFill>
                  <a:schemeClr val="bg2">
                    <a:lumMod val="10000"/>
                  </a:schemeClr>
                </a:solidFill>
                <a:latin typeface="Tahoma" pitchFamily="34" charset="0"/>
                <a:ea typeface="Tahoma" pitchFamily="34" charset="0"/>
                <a:cs typeface="Tahoma" pitchFamily="34" charset="0"/>
              </a:rPr>
              <a:t>180 to 240 </a:t>
            </a:r>
            <a:r>
              <a:rPr lang="en-GB" sz="2000" dirty="0">
                <a:solidFill>
                  <a:schemeClr val="bg2">
                    <a:lumMod val="10000"/>
                  </a:schemeClr>
                </a:solidFill>
                <a:latin typeface="Tahoma" pitchFamily="34" charset="0"/>
                <a:ea typeface="Tahoma" pitchFamily="34" charset="0"/>
                <a:cs typeface="Tahoma" pitchFamily="34" charset="0"/>
              </a:rPr>
              <a:t>ECTS credits; as well as on the content, nature and organisation of courses, provided that students become conversant with the main aspects of chemistry, and develop a wide range of </a:t>
            </a:r>
            <a:r>
              <a:rPr lang="en-GB" sz="2000" dirty="0" smtClean="0">
                <a:solidFill>
                  <a:schemeClr val="bg2">
                    <a:lumMod val="10000"/>
                  </a:schemeClr>
                </a:solidFill>
                <a:latin typeface="Tahoma" pitchFamily="34" charset="0"/>
                <a:ea typeface="Tahoma" pitchFamily="34" charset="0"/>
                <a:cs typeface="Tahoma" pitchFamily="34" charset="0"/>
              </a:rPr>
              <a:t>competences.</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7812482" y="6550224"/>
            <a:ext cx="1331518" cy="307777"/>
          </a:xfrm>
          <a:prstGeom prst="rect">
            <a:avLst/>
          </a:prstGeom>
        </p:spPr>
        <p:txBody>
          <a:bodyPr wrap="none">
            <a:spAutoFit/>
          </a:bodyPr>
          <a:lstStyle/>
          <a:p>
            <a:r>
              <a:rPr lang="en-GB" sz="1400" dirty="0" err="1">
                <a:solidFill>
                  <a:srgbClr val="7030A0"/>
                </a:solidFill>
                <a:latin typeface="Tahoma" pitchFamily="34" charset="0"/>
                <a:ea typeface="Tahoma" pitchFamily="34" charset="0"/>
                <a:cs typeface="Tahoma" pitchFamily="34" charset="0"/>
              </a:rPr>
              <a:t>Eurobachelor</a:t>
            </a:r>
            <a:r>
              <a:rPr lang="en-GB" sz="1400" baseline="30000" dirty="0">
                <a:solidFill>
                  <a:srgbClr val="7030A0"/>
                </a:solidFill>
                <a:latin typeface="Tahoma" pitchFamily="34" charset="0"/>
                <a:ea typeface="Tahoma" pitchFamily="34" charset="0"/>
                <a:cs typeface="Tahoma" pitchFamily="34" charset="0"/>
              </a:rPr>
              <a:t>®</a:t>
            </a:r>
            <a:endParaRPr lang="el-GR" sz="1400" dirty="0"/>
          </a:p>
        </p:txBody>
      </p:sp>
    </p:spTree>
    <p:extLst>
      <p:ext uri="{BB962C8B-B14F-4D97-AF65-F5344CB8AC3E}">
        <p14:creationId xmlns:p14="http://schemas.microsoft.com/office/powerpoint/2010/main" val="28947389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1" y="0"/>
            <a:ext cx="8461607" cy="6858000"/>
          </a:xfrm>
        </p:spPr>
        <p:txBody>
          <a:bodyPr>
            <a:noAutofit/>
          </a:bodyPr>
          <a:lstStyle/>
          <a:p>
            <a:pPr algn="l">
              <a:lnSpc>
                <a:spcPct val="120000"/>
              </a:lnSpc>
            </a:pPr>
            <a:r>
              <a:rPr lang="en-GB" sz="2000" dirty="0" smtClean="0">
                <a:solidFill>
                  <a:schemeClr val="bg2">
                    <a:lumMod val="10000"/>
                  </a:schemeClr>
                </a:solidFill>
                <a:latin typeface="Tahoma" pitchFamily="34" charset="0"/>
                <a:ea typeface="Tahoma" pitchFamily="34" charset="0"/>
                <a:cs typeface="Tahoma" pitchFamily="34" charset="0"/>
              </a:rPr>
              <a:t/>
            </a:r>
            <a:br>
              <a:rPr lang="en-GB" sz="2000" dirty="0" smtClean="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Tahoma" pitchFamily="34" charset="0"/>
                <a:ea typeface="Tahoma" pitchFamily="34" charset="0"/>
                <a:cs typeface="Tahoma" pitchFamily="34" charset="0"/>
              </a:rPr>
              <a:t>In </a:t>
            </a:r>
            <a:r>
              <a:rPr lang="en-GB" sz="2000" dirty="0" err="1" smtClean="0">
                <a:solidFill>
                  <a:srgbClr val="7030A0"/>
                </a:solidFill>
                <a:latin typeface="Tahoma" pitchFamily="34" charset="0"/>
                <a:ea typeface="Tahoma" pitchFamily="34" charset="0"/>
                <a:cs typeface="Tahoma" pitchFamily="34" charset="0"/>
              </a:rPr>
              <a:t>Eurobachelor</a:t>
            </a:r>
            <a:r>
              <a:rPr lang="en-GB" sz="2000" baseline="30000" dirty="0">
                <a:solidFill>
                  <a:srgbClr val="7030A0"/>
                </a:solidFill>
                <a:latin typeface="Tahoma" pitchFamily="34" charset="0"/>
                <a:ea typeface="Tahoma" pitchFamily="34" charset="0"/>
                <a:cs typeface="Tahoma" pitchFamily="34" charset="0"/>
              </a:rPr>
              <a:t>®</a:t>
            </a:r>
            <a:r>
              <a:rPr lang="en-GB" sz="2000" dirty="0">
                <a:solidFill>
                  <a:srgbClr val="7030A0"/>
                </a:solidFill>
                <a:latin typeface="Tahoma" pitchFamily="34" charset="0"/>
                <a:ea typeface="Tahoma" pitchFamily="34" charset="0"/>
                <a:cs typeface="Tahoma" pitchFamily="34" charset="0"/>
              </a:rPr>
              <a:t> Quality </a:t>
            </a:r>
            <a:r>
              <a:rPr lang="en-GB" sz="2000" dirty="0" smtClean="0">
                <a:solidFill>
                  <a:srgbClr val="7030A0"/>
                </a:solidFill>
                <a:latin typeface="Tahoma" pitchFamily="34" charset="0"/>
                <a:ea typeface="Tahoma" pitchFamily="34" charset="0"/>
                <a:cs typeface="Tahoma" pitchFamily="34" charset="0"/>
              </a:rPr>
              <a:t>Label </a:t>
            </a:r>
            <a:r>
              <a:rPr lang="en-GB" sz="2000" dirty="0" smtClean="0">
                <a:solidFill>
                  <a:schemeClr val="bg2">
                    <a:lumMod val="10000"/>
                  </a:schemeClr>
                </a:solidFill>
                <a:latin typeface="Tahoma" pitchFamily="34" charset="0"/>
                <a:ea typeface="Tahoma" pitchFamily="34" charset="0"/>
                <a:cs typeface="Tahoma" pitchFamily="34" charset="0"/>
              </a:rPr>
              <a:t>degree programmes:</a:t>
            </a:r>
            <a:br>
              <a:rPr lang="en-GB" sz="2000" dirty="0" smtClean="0">
                <a:solidFill>
                  <a:schemeClr val="bg2">
                    <a:lumMod val="10000"/>
                  </a:schemeClr>
                </a:solidFill>
                <a:latin typeface="Tahoma" pitchFamily="34" charset="0"/>
                <a:ea typeface="Tahoma" pitchFamily="34" charset="0"/>
                <a:cs typeface="Tahoma" pitchFamily="34" charset="0"/>
              </a:rPr>
            </a:br>
            <a:r>
              <a:rPr lang="en-GB" sz="700" dirty="0">
                <a:solidFill>
                  <a:schemeClr val="bg2">
                    <a:lumMod val="10000"/>
                  </a:schemeClr>
                </a:solidFill>
                <a:latin typeface="Tahoma" pitchFamily="34" charset="0"/>
                <a:ea typeface="Tahoma" pitchFamily="34" charset="0"/>
                <a:cs typeface="Tahoma" pitchFamily="34" charset="0"/>
              </a:rPr>
              <a:t/>
            </a:r>
            <a:br>
              <a:rPr lang="en-GB" sz="700" dirty="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ea typeface="Tahoma" pitchFamily="34" charset="0"/>
                <a:cs typeface="Tahoma" pitchFamily="34" charset="0"/>
              </a:rPr>
              <a:t> At least 90 ECTS credits should be allocated to compulsory modules on </a:t>
            </a:r>
            <a:r>
              <a:rPr lang="en-GB" sz="2000" dirty="0">
                <a:solidFill>
                  <a:schemeClr val="bg2">
                    <a:lumMod val="10000"/>
                  </a:schemeClr>
                </a:solidFill>
                <a:latin typeface="Tahoma" pitchFamily="34" charset="0"/>
                <a:ea typeface="Tahoma" pitchFamily="34" charset="0"/>
                <a:cs typeface="Tahoma" pitchFamily="34" charset="0"/>
              </a:rPr>
              <a:t>analytical, inorganic, organic, physical and biological chemistry, further on physics and mathematics. </a:t>
            </a:r>
            <a:r>
              <a:rPr lang="en-GB" sz="2000" dirty="0" smtClean="0">
                <a:solidFill>
                  <a:schemeClr val="bg2">
                    <a:lumMod val="10000"/>
                  </a:schemeClr>
                </a:solidFill>
                <a:latin typeface="Tahoma" pitchFamily="34" charset="0"/>
                <a:ea typeface="Tahoma" pitchFamily="34" charset="0"/>
                <a:cs typeface="Tahoma" pitchFamily="34" charset="0"/>
              </a:rPr>
              <a:t/>
            </a:r>
            <a:br>
              <a:rPr lang="en-GB" sz="2000" dirty="0" smtClean="0">
                <a:solidFill>
                  <a:schemeClr val="bg2">
                    <a:lumMod val="10000"/>
                  </a:schemeClr>
                </a:solidFill>
                <a:latin typeface="Tahoma" pitchFamily="34" charset="0"/>
                <a:ea typeface="Tahoma" pitchFamily="34" charset="0"/>
                <a:cs typeface="Tahoma" pitchFamily="34" charset="0"/>
              </a:rPr>
            </a:br>
            <a:r>
              <a:rPr lang="en-GB" sz="2000" b="1" dirty="0" smtClean="0">
                <a:solidFill>
                  <a:schemeClr val="bg2">
                    <a:lumMod val="10000"/>
                  </a:schemeClr>
                </a:solidFill>
                <a:latin typeface="Wingdings 3" pitchFamily="18" charset="2"/>
                <a:cs typeface="Tahoma" pitchFamily="34" charset="0"/>
              </a:rPr>
              <a:t>u</a:t>
            </a:r>
            <a:r>
              <a:rPr lang="en-GB" sz="2000" b="1" dirty="0" smtClean="0">
                <a:solidFill>
                  <a:schemeClr val="bg2">
                    <a:lumMod val="10000"/>
                  </a:schemeClr>
                </a:solidFill>
                <a:latin typeface="Tahoma" pitchFamily="34" charset="0"/>
                <a:ea typeface="Tahoma" pitchFamily="34" charset="0"/>
                <a:cs typeface="Tahoma" pitchFamily="34" charset="0"/>
              </a:rPr>
              <a:t> </a:t>
            </a:r>
            <a:r>
              <a:rPr lang="en-GB" sz="2000" dirty="0" smtClean="0">
                <a:solidFill>
                  <a:schemeClr val="bg2">
                    <a:lumMod val="10000"/>
                  </a:schemeClr>
                </a:solidFill>
                <a:latin typeface="Tahoma" pitchFamily="34" charset="0"/>
                <a:ea typeface="Tahoma" pitchFamily="34" charset="0"/>
                <a:cs typeface="Tahoma" pitchFamily="34" charset="0"/>
              </a:rPr>
              <a:t>Additional </a:t>
            </a:r>
            <a:r>
              <a:rPr lang="en-GB" sz="2000" dirty="0">
                <a:solidFill>
                  <a:schemeClr val="bg2">
                    <a:lumMod val="10000"/>
                  </a:schemeClr>
                </a:solidFill>
                <a:latin typeface="Tahoma" pitchFamily="34" charset="0"/>
                <a:ea typeface="Tahoma" pitchFamily="34" charset="0"/>
                <a:cs typeface="Tahoma" pitchFamily="34" charset="0"/>
              </a:rPr>
              <a:t>60 ECTS credits should as well deal with other aspects of </a:t>
            </a:r>
            <a:r>
              <a:rPr lang="en-GB" sz="2000" dirty="0" smtClean="0">
                <a:solidFill>
                  <a:schemeClr val="bg2">
                    <a:lumMod val="10000"/>
                  </a:schemeClr>
                </a:solidFill>
                <a:latin typeface="Tahoma" pitchFamily="34" charset="0"/>
                <a:ea typeface="Tahoma" pitchFamily="34" charset="0"/>
                <a:cs typeface="Tahoma" pitchFamily="34" charset="0"/>
              </a:rPr>
              <a:t>natural or exact sciences. </a:t>
            </a:r>
            <a:br>
              <a:rPr lang="en-GB" sz="2000" dirty="0" smtClean="0">
                <a:solidFill>
                  <a:schemeClr val="bg2">
                    <a:lumMod val="10000"/>
                  </a:schemeClr>
                </a:solidFill>
                <a:latin typeface="Tahoma" pitchFamily="34" charset="0"/>
                <a:ea typeface="Tahoma" pitchFamily="34" charset="0"/>
                <a:cs typeface="Tahoma" pitchFamily="34" charset="0"/>
              </a:rPr>
            </a:br>
            <a:r>
              <a:rPr lang="en-GB" sz="2000" b="1" dirty="0" smtClean="0">
                <a:solidFill>
                  <a:schemeClr val="bg2">
                    <a:lumMod val="10000"/>
                  </a:schemeClr>
                </a:solidFill>
                <a:latin typeface="Wingdings 3" pitchFamily="18" charset="2"/>
                <a:cs typeface="Tahoma" pitchFamily="34" charset="0"/>
              </a:rPr>
              <a:t>u</a:t>
            </a:r>
            <a:r>
              <a:rPr lang="en-GB" sz="2000" b="1" dirty="0" smtClean="0">
                <a:solidFill>
                  <a:schemeClr val="bg2">
                    <a:lumMod val="10000"/>
                  </a:schemeClr>
                </a:solidFill>
                <a:latin typeface="Tahoma" pitchFamily="34" charset="0"/>
                <a:ea typeface="Tahoma" pitchFamily="34" charset="0"/>
                <a:cs typeface="Tahoma" pitchFamily="34" charset="0"/>
              </a:rPr>
              <a:t> </a:t>
            </a:r>
            <a:r>
              <a:rPr lang="en-GB" sz="2000" dirty="0" smtClean="0">
                <a:solidFill>
                  <a:schemeClr val="bg2">
                    <a:lumMod val="10000"/>
                  </a:schemeClr>
                </a:solidFill>
                <a:latin typeface="Tahoma" pitchFamily="34" charset="0"/>
                <a:ea typeface="Tahoma" pitchFamily="34" charset="0"/>
                <a:cs typeface="Tahoma" pitchFamily="34" charset="0"/>
              </a:rPr>
              <a:t>The remaining 30 to 90 ECTS credits are freely allocable.</a:t>
            </a:r>
            <a:br>
              <a:rPr lang="en-GB" sz="2000" dirty="0" smtClean="0">
                <a:solidFill>
                  <a:schemeClr val="bg2">
                    <a:lumMod val="10000"/>
                  </a:schemeClr>
                </a:solidFill>
                <a:latin typeface="Tahoma" pitchFamily="34" charset="0"/>
                <a:ea typeface="Tahoma" pitchFamily="34" charset="0"/>
                <a:cs typeface="Tahoma" pitchFamily="34" charset="0"/>
              </a:rPr>
            </a:br>
            <a:endParaRPr lang="en-GB" sz="2000" dirty="0" smtClean="0">
              <a:solidFill>
                <a:schemeClr val="bg2">
                  <a:lumMod val="10000"/>
                </a:schemeClr>
              </a:solidFill>
              <a:latin typeface="Tahoma" pitchFamily="34" charset="0"/>
              <a:ea typeface="Tahoma" pitchFamily="34" charset="0"/>
              <a:cs typeface="Tahoma"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7812482" y="6550224"/>
            <a:ext cx="1331518" cy="307777"/>
          </a:xfrm>
          <a:prstGeom prst="rect">
            <a:avLst/>
          </a:prstGeom>
        </p:spPr>
        <p:txBody>
          <a:bodyPr wrap="none">
            <a:spAutoFit/>
          </a:bodyPr>
          <a:lstStyle/>
          <a:p>
            <a:r>
              <a:rPr lang="en-GB" sz="1400" dirty="0" err="1">
                <a:solidFill>
                  <a:srgbClr val="7030A0"/>
                </a:solidFill>
                <a:latin typeface="Tahoma" pitchFamily="34" charset="0"/>
                <a:ea typeface="Tahoma" pitchFamily="34" charset="0"/>
                <a:cs typeface="Tahoma" pitchFamily="34" charset="0"/>
              </a:rPr>
              <a:t>Eurobachelor</a:t>
            </a:r>
            <a:r>
              <a:rPr lang="en-GB" sz="1400" baseline="30000" dirty="0">
                <a:solidFill>
                  <a:srgbClr val="7030A0"/>
                </a:solidFill>
                <a:latin typeface="Tahoma" pitchFamily="34" charset="0"/>
                <a:ea typeface="Tahoma" pitchFamily="34" charset="0"/>
                <a:cs typeface="Tahoma" pitchFamily="34" charset="0"/>
              </a:rPr>
              <a:t>®</a:t>
            </a:r>
            <a:endParaRPr lang="el-GR" sz="1400" dirty="0"/>
          </a:p>
        </p:txBody>
      </p:sp>
    </p:spTree>
    <p:extLst>
      <p:ext uri="{BB962C8B-B14F-4D97-AF65-F5344CB8AC3E}">
        <p14:creationId xmlns:p14="http://schemas.microsoft.com/office/powerpoint/2010/main" val="27326817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1" y="0"/>
            <a:ext cx="8461607" cy="6858000"/>
          </a:xfrm>
        </p:spPr>
        <p:txBody>
          <a:bodyPr>
            <a:noAutofit/>
          </a:bodyPr>
          <a:lstStyle/>
          <a:p>
            <a:pPr algn="l">
              <a:lnSpc>
                <a:spcPct val="120000"/>
              </a:lnSpc>
            </a:pPr>
            <a:r>
              <a:rPr lang="en-GB" sz="2000" dirty="0" smtClean="0">
                <a:solidFill>
                  <a:schemeClr val="bg2">
                    <a:lumMod val="10000"/>
                  </a:schemeClr>
                </a:solidFill>
                <a:latin typeface="Tahoma" pitchFamily="34" charset="0"/>
                <a:ea typeface="Tahoma" pitchFamily="34" charset="0"/>
                <a:cs typeface="Tahoma" pitchFamily="34" charset="0"/>
              </a:rPr>
              <a:t>Even without taking into account the remaining ECTS credits, study programmes that may be may be awarded the </a:t>
            </a:r>
            <a:r>
              <a:rPr lang="en-GB" sz="2000" dirty="0" err="1" smtClean="0">
                <a:solidFill>
                  <a:srgbClr val="7030A0"/>
                </a:solidFill>
                <a:latin typeface="Tahoma" pitchFamily="34" charset="0"/>
                <a:ea typeface="Tahoma" pitchFamily="34" charset="0"/>
                <a:cs typeface="Tahoma" pitchFamily="34" charset="0"/>
              </a:rPr>
              <a:t>Eurobachelor</a:t>
            </a:r>
            <a:r>
              <a:rPr lang="en-GB" sz="2000" baseline="30000" dirty="0" smtClean="0">
                <a:solidFill>
                  <a:srgbClr val="7030A0"/>
                </a:solidFill>
                <a:latin typeface="Tahoma" pitchFamily="34" charset="0"/>
                <a:ea typeface="Tahoma" pitchFamily="34" charset="0"/>
                <a:cs typeface="Tahoma" pitchFamily="34" charset="0"/>
              </a:rPr>
              <a:t>®</a:t>
            </a:r>
            <a:r>
              <a:rPr lang="en-GB" sz="2000" dirty="0" smtClean="0">
                <a:solidFill>
                  <a:srgbClr val="7030A0"/>
                </a:solidFill>
                <a:latin typeface="Tahoma" pitchFamily="34" charset="0"/>
                <a:ea typeface="Tahoma" pitchFamily="34" charset="0"/>
                <a:cs typeface="Tahoma" pitchFamily="34" charset="0"/>
              </a:rPr>
              <a:t> Quality Label</a:t>
            </a:r>
            <a:r>
              <a:rPr lang="en-GB" sz="2000" dirty="0" smtClean="0">
                <a:solidFill>
                  <a:schemeClr val="bg2">
                    <a:lumMod val="10000"/>
                  </a:schemeClr>
                </a:solidFill>
                <a:latin typeface="Tahoma" pitchFamily="34" charset="0"/>
                <a:ea typeface="Tahoma" pitchFamily="34" charset="0"/>
                <a:cs typeface="Tahoma" pitchFamily="34" charset="0"/>
              </a:rPr>
              <a:t> include: </a:t>
            </a:r>
            <a:br>
              <a:rPr lang="en-GB" sz="2000" dirty="0" smtClean="0">
                <a:solidFill>
                  <a:schemeClr val="bg2">
                    <a:lumMod val="10000"/>
                  </a:schemeClr>
                </a:solidFill>
                <a:latin typeface="Tahoma" pitchFamily="34" charset="0"/>
                <a:ea typeface="Tahoma" pitchFamily="34" charset="0"/>
                <a:cs typeface="Tahoma" pitchFamily="34" charset="0"/>
              </a:rPr>
            </a:br>
            <a:r>
              <a:rPr lang="en-GB" sz="700" dirty="0" smtClean="0">
                <a:solidFill>
                  <a:schemeClr val="bg2">
                    <a:lumMod val="10000"/>
                  </a:schemeClr>
                </a:solidFill>
                <a:latin typeface="Tahoma" pitchFamily="34" charset="0"/>
                <a:ea typeface="Tahoma" pitchFamily="34" charset="0"/>
                <a:cs typeface="Tahoma" pitchFamily="34" charset="0"/>
              </a:rPr>
              <a:t/>
            </a:r>
            <a:br>
              <a:rPr lang="en-GB" sz="700" dirty="0" smtClean="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ea typeface="Tahoma" pitchFamily="34" charset="0"/>
                <a:cs typeface="Tahoma" pitchFamily="34" charset="0"/>
              </a:rPr>
              <a:t> Biochemistry / Biological chemistry.</a:t>
            </a:r>
            <a:br>
              <a:rPr lang="en-GB" sz="2000" dirty="0" smtClean="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ea typeface="Tahoma" pitchFamily="34" charset="0"/>
                <a:cs typeface="Tahoma" pitchFamily="34" charset="0"/>
              </a:rPr>
              <a:t> Industrial chemistry.</a:t>
            </a:r>
            <a:br>
              <a:rPr lang="en-GB" sz="2000" dirty="0" smtClean="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ea typeface="Tahoma" pitchFamily="34" charset="0"/>
                <a:cs typeface="Tahoma" pitchFamily="34" charset="0"/>
              </a:rPr>
              <a:t> Food chemistry.</a:t>
            </a:r>
            <a:br>
              <a:rPr lang="en-GB" sz="2000" dirty="0" smtClean="0">
                <a:solidFill>
                  <a:schemeClr val="bg2">
                    <a:lumMod val="10000"/>
                  </a:schemeClr>
                </a:solidFill>
                <a:latin typeface="Tahoma" pitchFamily="34" charset="0"/>
                <a:ea typeface="Tahoma" pitchFamily="34" charset="0"/>
                <a:cs typeface="Tahoma" pitchFamily="34" charset="0"/>
              </a:rPr>
            </a:br>
            <a:r>
              <a:rPr lang="en-GB" sz="700" dirty="0" smtClean="0">
                <a:solidFill>
                  <a:schemeClr val="bg2">
                    <a:lumMod val="10000"/>
                  </a:schemeClr>
                </a:solidFill>
                <a:latin typeface="Tahoma" pitchFamily="34" charset="0"/>
                <a:ea typeface="Tahoma" pitchFamily="34" charset="0"/>
                <a:cs typeface="Tahoma" pitchFamily="34" charset="0"/>
              </a:rPr>
              <a:t/>
            </a:r>
            <a:br>
              <a:rPr lang="en-GB" sz="700" dirty="0" smtClean="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Tahoma" pitchFamily="34" charset="0"/>
                <a:ea typeface="Tahoma" pitchFamily="34" charset="0"/>
                <a:cs typeface="Tahoma" pitchFamily="34" charset="0"/>
              </a:rPr>
              <a:t>A careful selection of modules covering the freely allocable ECTS credits permits a further number of interdisciplinary studies to fulfil the criteria, for instance:</a:t>
            </a:r>
            <a:br>
              <a:rPr lang="en-GB" sz="2000" dirty="0" smtClean="0">
                <a:solidFill>
                  <a:schemeClr val="bg2">
                    <a:lumMod val="10000"/>
                  </a:schemeClr>
                </a:solidFill>
                <a:latin typeface="Tahoma" pitchFamily="34" charset="0"/>
                <a:ea typeface="Tahoma" pitchFamily="34" charset="0"/>
                <a:cs typeface="Tahoma" pitchFamily="34" charset="0"/>
              </a:rPr>
            </a:br>
            <a:r>
              <a:rPr lang="en-GB" sz="700" dirty="0" smtClean="0">
                <a:solidFill>
                  <a:schemeClr val="bg2">
                    <a:lumMod val="10000"/>
                  </a:schemeClr>
                </a:solidFill>
                <a:latin typeface="Tahoma" pitchFamily="34" charset="0"/>
                <a:ea typeface="Tahoma" pitchFamily="34" charset="0"/>
                <a:cs typeface="Tahoma" pitchFamily="34" charset="0"/>
              </a:rPr>
              <a:t/>
            </a:r>
            <a:br>
              <a:rPr lang="en-GB" sz="700" dirty="0" smtClean="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ea typeface="Tahoma" pitchFamily="34" charset="0"/>
                <a:cs typeface="Tahoma" pitchFamily="34" charset="0"/>
              </a:rPr>
              <a:t> Science education.</a:t>
            </a:r>
            <a:br>
              <a:rPr lang="en-GB" sz="2000" dirty="0" smtClean="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ea typeface="Tahoma" pitchFamily="34" charset="0"/>
                <a:cs typeface="Tahoma" pitchFamily="34" charset="0"/>
              </a:rPr>
              <a:t> Materials science.</a:t>
            </a:r>
            <a:br>
              <a:rPr lang="en-GB" sz="2000" dirty="0" smtClean="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ea typeface="Tahoma" pitchFamily="34" charset="0"/>
                <a:cs typeface="Tahoma" pitchFamily="34" charset="0"/>
              </a:rPr>
              <a:t> Conservation science. </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7812482" y="6550224"/>
            <a:ext cx="1331518" cy="307777"/>
          </a:xfrm>
          <a:prstGeom prst="rect">
            <a:avLst/>
          </a:prstGeom>
        </p:spPr>
        <p:txBody>
          <a:bodyPr wrap="none">
            <a:spAutoFit/>
          </a:bodyPr>
          <a:lstStyle/>
          <a:p>
            <a:r>
              <a:rPr lang="en-GB" sz="1400" dirty="0" err="1">
                <a:solidFill>
                  <a:srgbClr val="7030A0"/>
                </a:solidFill>
                <a:latin typeface="Tahoma" pitchFamily="34" charset="0"/>
                <a:ea typeface="Tahoma" pitchFamily="34" charset="0"/>
                <a:cs typeface="Tahoma" pitchFamily="34" charset="0"/>
              </a:rPr>
              <a:t>Eurobachelor</a:t>
            </a:r>
            <a:r>
              <a:rPr lang="en-GB" sz="1400" baseline="30000" dirty="0">
                <a:solidFill>
                  <a:srgbClr val="7030A0"/>
                </a:solidFill>
                <a:latin typeface="Tahoma" pitchFamily="34" charset="0"/>
                <a:ea typeface="Tahoma" pitchFamily="34" charset="0"/>
                <a:cs typeface="Tahoma" pitchFamily="34" charset="0"/>
              </a:rPr>
              <a:t>®</a:t>
            </a:r>
            <a:endParaRPr lang="el-GR" sz="1400" dirty="0"/>
          </a:p>
        </p:txBody>
      </p:sp>
    </p:spTree>
    <p:extLst>
      <p:ext uri="{BB962C8B-B14F-4D97-AF65-F5344CB8AC3E}">
        <p14:creationId xmlns:p14="http://schemas.microsoft.com/office/powerpoint/2010/main" val="25657909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1" y="0"/>
            <a:ext cx="8461607" cy="6858000"/>
          </a:xfrm>
        </p:spPr>
        <p:txBody>
          <a:bodyPr>
            <a:noAutofit/>
          </a:bodyPr>
          <a:lstStyle/>
          <a:p>
            <a:pPr algn="l">
              <a:lnSpc>
                <a:spcPct val="120000"/>
              </a:lnSpc>
            </a:pPr>
            <a:r>
              <a:rPr lang="en-GB" sz="2000" dirty="0" smtClean="0">
                <a:solidFill>
                  <a:schemeClr val="bg2">
                    <a:lumMod val="10000"/>
                  </a:schemeClr>
                </a:solidFill>
                <a:latin typeface="Tahoma" pitchFamily="34" charset="0"/>
                <a:ea typeface="Tahoma" pitchFamily="34" charset="0"/>
                <a:cs typeface="Tahoma" pitchFamily="34" charset="0"/>
              </a:rPr>
              <a:t/>
            </a:r>
            <a:br>
              <a:rPr lang="en-GB" sz="2000" dirty="0" smtClean="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Tahoma" pitchFamily="34" charset="0"/>
                <a:ea typeface="Tahoma" pitchFamily="34" charset="0"/>
                <a:cs typeface="Tahoma" pitchFamily="34" charset="0"/>
              </a:rPr>
              <a:t>The </a:t>
            </a:r>
            <a:r>
              <a:rPr lang="en-GB" sz="2000" dirty="0" err="1" smtClean="0">
                <a:solidFill>
                  <a:srgbClr val="7030A0"/>
                </a:solidFill>
                <a:latin typeface="Tahoma" pitchFamily="34" charset="0"/>
                <a:ea typeface="Tahoma" pitchFamily="34" charset="0"/>
                <a:cs typeface="Tahoma" pitchFamily="34" charset="0"/>
              </a:rPr>
              <a:t>Eurobachelor</a:t>
            </a:r>
            <a:r>
              <a:rPr lang="en-GB" sz="2000" baseline="30000" dirty="0" smtClean="0">
                <a:solidFill>
                  <a:srgbClr val="7030A0"/>
                </a:solidFill>
                <a:latin typeface="Tahoma" pitchFamily="34" charset="0"/>
                <a:ea typeface="Tahoma" pitchFamily="34" charset="0"/>
                <a:cs typeface="Tahoma" pitchFamily="34" charset="0"/>
              </a:rPr>
              <a:t>®</a:t>
            </a:r>
            <a:r>
              <a:rPr lang="en-GB" sz="2000" dirty="0" smtClean="0">
                <a:solidFill>
                  <a:srgbClr val="7030A0"/>
                </a:solidFill>
                <a:latin typeface="Tahoma" pitchFamily="34" charset="0"/>
                <a:ea typeface="Tahoma" pitchFamily="34" charset="0"/>
                <a:cs typeface="Tahoma" pitchFamily="34" charset="0"/>
              </a:rPr>
              <a:t> Quality Label</a:t>
            </a:r>
            <a:r>
              <a:rPr lang="en-GB" sz="2000" dirty="0" smtClean="0">
                <a:solidFill>
                  <a:schemeClr val="bg2">
                    <a:lumMod val="10000"/>
                  </a:schemeClr>
                </a:solidFill>
                <a:latin typeface="Tahoma" pitchFamily="34" charset="0"/>
                <a:ea typeface="Tahoma" pitchFamily="34" charset="0"/>
                <a:cs typeface="Tahoma" pitchFamily="34" charset="0"/>
              </a:rPr>
              <a:t> has been awarded to  </a:t>
            </a:r>
            <a:r>
              <a:rPr lang="en-GB" sz="2000" dirty="0">
                <a:solidFill>
                  <a:schemeClr val="bg2">
                    <a:lumMod val="10000"/>
                  </a:schemeClr>
                </a:solidFill>
                <a:latin typeface="Tahoma" pitchFamily="34" charset="0"/>
                <a:ea typeface="Tahoma" pitchFamily="34" charset="0"/>
                <a:cs typeface="Tahoma" pitchFamily="34" charset="0"/>
              </a:rPr>
              <a:t>programmes in industrial chemistry, biochemistry and biological chemistry</a:t>
            </a:r>
            <a:r>
              <a:rPr lang="en-GB" sz="2000" dirty="0" smtClean="0">
                <a:solidFill>
                  <a:schemeClr val="bg2">
                    <a:lumMod val="10000"/>
                  </a:schemeClr>
                </a:solidFill>
                <a:latin typeface="Tahoma" pitchFamily="34" charset="0"/>
                <a:ea typeface="Tahoma" pitchFamily="34" charset="0"/>
                <a:cs typeface="Tahoma" pitchFamily="34" charset="0"/>
              </a:rPr>
              <a:t>.</a:t>
            </a:r>
            <a:br>
              <a:rPr lang="en-GB" sz="2000" dirty="0" smtClean="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Tahoma" pitchFamily="34" charset="0"/>
                <a:ea typeface="Tahoma" pitchFamily="34" charset="0"/>
                <a:cs typeface="Tahoma" pitchFamily="34" charset="0"/>
              </a:rPr>
              <a:t/>
            </a:r>
            <a:br>
              <a:rPr lang="en-GB" sz="2000" dirty="0" smtClean="0">
                <a:solidFill>
                  <a:schemeClr val="bg2">
                    <a:lumMod val="10000"/>
                  </a:schemeClr>
                </a:solidFill>
                <a:latin typeface="Tahoma" pitchFamily="34" charset="0"/>
                <a:ea typeface="Tahoma" pitchFamily="34" charset="0"/>
                <a:cs typeface="Tahoma" pitchFamily="34" charset="0"/>
              </a:rPr>
            </a:br>
            <a:r>
              <a:rPr lang="en-GB" sz="2000" b="1" dirty="0" smtClean="0">
                <a:solidFill>
                  <a:srgbClr val="7030A0"/>
                </a:solidFill>
                <a:latin typeface="Tahoma" pitchFamily="34" charset="0"/>
                <a:ea typeface="Tahoma" pitchFamily="34" charset="0"/>
                <a:cs typeface="Tahoma" pitchFamily="34" charset="0"/>
              </a:rPr>
              <a:t>http://ectn-assoc.cpe.fr/chemistry-eurolabels/</a:t>
            </a:r>
            <a:r>
              <a:rPr lang="el-GR" sz="2000" dirty="0">
                <a:solidFill>
                  <a:schemeClr val="bg2">
                    <a:lumMod val="10000"/>
                  </a:schemeClr>
                </a:solidFill>
                <a:latin typeface="Tahoma" pitchFamily="34" charset="0"/>
                <a:ea typeface="Tahoma" pitchFamily="34" charset="0"/>
                <a:cs typeface="Tahoma" pitchFamily="34" charset="0"/>
              </a:rPr>
              <a:t/>
            </a:r>
            <a:br>
              <a:rPr lang="el-GR" sz="2000" dirty="0">
                <a:solidFill>
                  <a:schemeClr val="bg2">
                    <a:lumMod val="10000"/>
                  </a:schemeClr>
                </a:solidFill>
                <a:latin typeface="Tahoma" pitchFamily="34" charset="0"/>
                <a:ea typeface="Tahoma" pitchFamily="34" charset="0"/>
                <a:cs typeface="Tahoma" pitchFamily="34" charset="0"/>
              </a:rPr>
            </a:br>
            <a:endParaRPr lang="en-GB" sz="2000" dirty="0" smtClean="0">
              <a:solidFill>
                <a:schemeClr val="bg2">
                  <a:lumMod val="10000"/>
                </a:schemeClr>
              </a:solidFill>
              <a:latin typeface="Tahoma" pitchFamily="34" charset="0"/>
              <a:ea typeface="Tahoma" pitchFamily="34" charset="0"/>
              <a:cs typeface="Tahoma"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7812482" y="6550224"/>
            <a:ext cx="1331518" cy="307777"/>
          </a:xfrm>
          <a:prstGeom prst="rect">
            <a:avLst/>
          </a:prstGeom>
        </p:spPr>
        <p:txBody>
          <a:bodyPr wrap="none">
            <a:spAutoFit/>
          </a:bodyPr>
          <a:lstStyle/>
          <a:p>
            <a:r>
              <a:rPr lang="en-GB" sz="1400" dirty="0" err="1">
                <a:solidFill>
                  <a:srgbClr val="7030A0"/>
                </a:solidFill>
                <a:latin typeface="Tahoma" pitchFamily="34" charset="0"/>
                <a:ea typeface="Tahoma" pitchFamily="34" charset="0"/>
                <a:cs typeface="Tahoma" pitchFamily="34" charset="0"/>
              </a:rPr>
              <a:t>Eurobachelor</a:t>
            </a:r>
            <a:r>
              <a:rPr lang="en-GB" sz="1400" baseline="30000" dirty="0">
                <a:solidFill>
                  <a:srgbClr val="7030A0"/>
                </a:solidFill>
                <a:latin typeface="Tahoma" pitchFamily="34" charset="0"/>
                <a:ea typeface="Tahoma" pitchFamily="34" charset="0"/>
                <a:cs typeface="Tahoma" pitchFamily="34" charset="0"/>
              </a:rPr>
              <a:t>®</a:t>
            </a:r>
            <a:endParaRPr lang="el-GR" sz="1400" dirty="0"/>
          </a:p>
        </p:txBody>
      </p:sp>
    </p:spTree>
    <p:extLst>
      <p:ext uri="{BB962C8B-B14F-4D97-AF65-F5344CB8AC3E}">
        <p14:creationId xmlns:p14="http://schemas.microsoft.com/office/powerpoint/2010/main" val="8951393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1" y="0"/>
            <a:ext cx="9001159" cy="6858000"/>
          </a:xfrm>
        </p:spPr>
        <p:txBody>
          <a:bodyPr>
            <a:normAutofit/>
          </a:bodyPr>
          <a:lstStyle/>
          <a:p>
            <a:pPr algn="l"/>
            <a:r>
              <a:rPr lang="en-GB" sz="2400" b="1" dirty="0" smtClean="0">
                <a:solidFill>
                  <a:srgbClr val="7030A0"/>
                </a:solidFill>
                <a:latin typeface="Tahoma" pitchFamily="34" charset="0"/>
                <a:cs typeface="Tahoma" pitchFamily="34" charset="0"/>
              </a:rPr>
              <a:t>Second Cycle Studies</a:t>
            </a:r>
            <a:endParaRPr lang="en-GB" sz="2400" b="1" dirty="0">
              <a:solidFill>
                <a:srgbClr val="7030A0"/>
              </a:solidFill>
              <a:latin typeface="Tahoma" pitchFamily="34" charset="0"/>
              <a:cs typeface="Tahoma"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37409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Grp="1" noChangeArrowheads="1"/>
          </p:cNvSpPr>
          <p:nvPr>
            <p:ph type="title"/>
          </p:nvPr>
        </p:nvSpPr>
        <p:spPr>
          <a:xfrm>
            <a:off x="142841" y="0"/>
            <a:ext cx="8612751" cy="6858000"/>
          </a:xfrm>
          <a:ln/>
        </p:spPr>
        <p:txBody>
          <a:bodyPr/>
          <a:lstStyle/>
          <a:p>
            <a:pPr algn="l">
              <a:lnSpc>
                <a:spcPct val="12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b="1" dirty="0" smtClean="0">
                <a:solidFill>
                  <a:srgbClr val="7030A0"/>
                </a:solidFill>
                <a:latin typeface="Tahoma" pitchFamily="34" charset="0"/>
              </a:rPr>
              <a:t>Budapest Descriptors </a:t>
            </a:r>
            <a:r>
              <a:rPr lang="en-GB" sz="2000" b="1" dirty="0">
                <a:solidFill>
                  <a:srgbClr val="7030A0"/>
                </a:solidFill>
                <a:latin typeface="Tahoma" pitchFamily="34" charset="0"/>
              </a:rPr>
              <a:t>for the </a:t>
            </a:r>
            <a:r>
              <a:rPr lang="en-GB" sz="2000" b="1" dirty="0" smtClean="0">
                <a:solidFill>
                  <a:srgbClr val="7030A0"/>
                </a:solidFill>
                <a:latin typeface="Tahoma" pitchFamily="34" charset="0"/>
              </a:rPr>
              <a:t>Second </a:t>
            </a:r>
            <a:r>
              <a:rPr lang="en-GB" sz="2000" b="1" dirty="0">
                <a:solidFill>
                  <a:srgbClr val="7030A0"/>
                </a:solidFill>
                <a:latin typeface="Tahoma" pitchFamily="34" charset="0"/>
              </a:rPr>
              <a:t>Cycle</a:t>
            </a:r>
            <a:r>
              <a:rPr lang="en-GB" sz="2000" dirty="0">
                <a:solidFill>
                  <a:srgbClr val="7030A0"/>
                </a:solidFill>
                <a:latin typeface="Tahoma" pitchFamily="34" charset="0"/>
              </a:rPr>
              <a:t/>
            </a:r>
            <a:br>
              <a:rPr lang="en-GB" sz="2000" dirty="0">
                <a:solidFill>
                  <a:srgbClr val="7030A0"/>
                </a:solidFill>
                <a:latin typeface="Tahoma" pitchFamily="34" charset="0"/>
              </a:rPr>
            </a:br>
            <a:r>
              <a:rPr lang="en-GB" sz="700" dirty="0" smtClean="0">
                <a:solidFill>
                  <a:srgbClr val="7030A0"/>
                </a:solidFill>
                <a:latin typeface="Tahoma" pitchFamily="34" charset="0"/>
              </a:rPr>
              <a:t/>
            </a:r>
            <a:br>
              <a:rPr lang="en-GB" sz="700" dirty="0" smtClean="0">
                <a:solidFill>
                  <a:srgbClr val="7030A0"/>
                </a:solidFill>
                <a:latin typeface="Tahoma" pitchFamily="34" charset="0"/>
              </a:rPr>
            </a:br>
            <a:r>
              <a:rPr lang="en-GB" sz="2000" dirty="0" smtClean="0">
                <a:solidFill>
                  <a:schemeClr val="tx1">
                    <a:lumMod val="95000"/>
                    <a:lumOff val="5000"/>
                  </a:schemeClr>
                </a:solidFill>
                <a:latin typeface="Tahoma" pitchFamily="34" charset="0"/>
              </a:rPr>
              <a:t>Second cycle degrees in chemistry are awarded to students who have shown themselves by appropriate assessment to: </a:t>
            </a:r>
            <a:br>
              <a:rPr lang="en-GB" sz="2000" dirty="0" smtClean="0">
                <a:solidFill>
                  <a:schemeClr val="tx1">
                    <a:lumMod val="95000"/>
                    <a:lumOff val="5000"/>
                  </a:schemeClr>
                </a:solidFill>
                <a:latin typeface="Tahoma" pitchFamily="34" charset="0"/>
              </a:rPr>
            </a:br>
            <a:r>
              <a:rPr lang="en-GB" sz="700" dirty="0" smtClean="0">
                <a:solidFill>
                  <a:schemeClr val="tx1">
                    <a:lumMod val="95000"/>
                    <a:lumOff val="5000"/>
                  </a:schemeClr>
                </a:solidFill>
                <a:latin typeface="Tahoma" pitchFamily="34" charset="0"/>
              </a:rPr>
              <a:t/>
            </a:r>
            <a:br>
              <a:rPr lang="en-GB" sz="700" dirty="0" smtClean="0">
                <a:solidFill>
                  <a:schemeClr val="tx1">
                    <a:lumMod val="95000"/>
                    <a:lumOff val="5000"/>
                  </a:schemeClr>
                </a:solidFill>
                <a:latin typeface="Tahoma" pitchFamily="34" charset="0"/>
              </a:rPr>
            </a:br>
            <a:r>
              <a:rPr lang="en-GB" sz="2000" dirty="0" smtClean="0">
                <a:solidFill>
                  <a:schemeClr val="tx1">
                    <a:lumMod val="95000"/>
                    <a:lumOff val="5000"/>
                  </a:schemeClr>
                </a:solidFill>
                <a:latin typeface="Wingdings 3" pitchFamily="18" charset="2"/>
                <a:cs typeface="Tahoma" pitchFamily="34" charset="0"/>
              </a:rPr>
              <a:t>u</a:t>
            </a:r>
            <a:r>
              <a:rPr lang="en-GB" sz="2000" dirty="0" smtClean="0">
                <a:solidFill>
                  <a:schemeClr val="tx1">
                    <a:lumMod val="95000"/>
                    <a:lumOff val="5000"/>
                  </a:schemeClr>
                </a:solidFill>
                <a:latin typeface="Tahoma" pitchFamily="34" charset="0"/>
              </a:rPr>
              <a:t> Have knowledge and understanding that is founded upon and extends that of the Bachelor’s level in chemistry, and that provides a basis for originality in developing and applying ideas within a research context.</a:t>
            </a:r>
            <a:br>
              <a:rPr lang="en-GB" sz="2000" dirty="0" smtClean="0">
                <a:solidFill>
                  <a:schemeClr val="tx1">
                    <a:lumMod val="95000"/>
                    <a:lumOff val="5000"/>
                  </a:schemeClr>
                </a:solidFill>
                <a:latin typeface="Tahoma" pitchFamily="34" charset="0"/>
              </a:rPr>
            </a:br>
            <a:r>
              <a:rPr lang="en-GB" sz="2000" dirty="0" smtClean="0">
                <a:solidFill>
                  <a:schemeClr val="tx1">
                    <a:lumMod val="95000"/>
                    <a:lumOff val="5000"/>
                  </a:schemeClr>
                </a:solidFill>
                <a:latin typeface="Wingdings 3" pitchFamily="18" charset="2"/>
                <a:cs typeface="Tahoma" pitchFamily="34" charset="0"/>
              </a:rPr>
              <a:t>u</a:t>
            </a:r>
            <a:r>
              <a:rPr lang="en-GB" sz="2000" dirty="0" smtClean="0">
                <a:solidFill>
                  <a:schemeClr val="tx1">
                    <a:lumMod val="95000"/>
                    <a:lumOff val="5000"/>
                  </a:schemeClr>
                </a:solidFill>
                <a:latin typeface="Tahoma" pitchFamily="34" charset="0"/>
              </a:rPr>
              <a:t> Have competences which fit them for employment as professional chemists in chemical and related industries or in public service.</a:t>
            </a:r>
            <a:br>
              <a:rPr lang="en-GB" sz="2000" dirty="0" smtClean="0">
                <a:solidFill>
                  <a:schemeClr val="tx1">
                    <a:lumMod val="95000"/>
                    <a:lumOff val="5000"/>
                  </a:schemeClr>
                </a:solidFill>
                <a:latin typeface="Tahoma" pitchFamily="34" charset="0"/>
              </a:rPr>
            </a:br>
            <a:r>
              <a:rPr lang="en-GB" sz="2000" dirty="0" smtClean="0">
                <a:solidFill>
                  <a:schemeClr val="tx1">
                    <a:lumMod val="95000"/>
                    <a:lumOff val="5000"/>
                  </a:schemeClr>
                </a:solidFill>
                <a:latin typeface="Wingdings 3" pitchFamily="18" charset="2"/>
                <a:cs typeface="Tahoma" pitchFamily="34" charset="0"/>
              </a:rPr>
              <a:t>u</a:t>
            </a:r>
            <a:r>
              <a:rPr lang="en-GB" sz="2000" dirty="0" smtClean="0">
                <a:solidFill>
                  <a:schemeClr val="tx1">
                    <a:lumMod val="95000"/>
                    <a:lumOff val="5000"/>
                  </a:schemeClr>
                </a:solidFill>
                <a:latin typeface="Tahoma" pitchFamily="34" charset="0"/>
              </a:rPr>
              <a:t> Have attained a standard of knowledge and competence which will give them access to third cycle programmes</a:t>
            </a:r>
            <a:r>
              <a:rPr lang="el-GR" sz="2000" dirty="0" smtClean="0">
                <a:solidFill>
                  <a:schemeClr val="tx2">
                    <a:lumMod val="50000"/>
                  </a:schemeClr>
                </a:solidFill>
                <a:latin typeface="Tahoma" pitchFamily="34" charset="0"/>
              </a:rPr>
              <a:t>. </a:t>
            </a:r>
            <a:endParaRPr lang="el-GR" sz="2000" dirty="0">
              <a:solidFill>
                <a:schemeClr val="tx2">
                  <a:lumMod val="50000"/>
                </a:schemeClr>
              </a:solidFill>
              <a:latin typeface="Tahoma" pitchFamily="34"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7308304" y="6564692"/>
            <a:ext cx="1860702" cy="307777"/>
          </a:xfrm>
          <a:prstGeom prst="rect">
            <a:avLst/>
          </a:prstGeom>
        </p:spPr>
        <p:txBody>
          <a:bodyPr wrap="none">
            <a:spAutoFit/>
          </a:bodyPr>
          <a:lstStyle/>
          <a:p>
            <a:r>
              <a:rPr lang="en-GB" sz="1400" dirty="0">
                <a:solidFill>
                  <a:srgbClr val="7030A0"/>
                </a:solidFill>
                <a:latin typeface="Tahoma" pitchFamily="34" charset="0"/>
                <a:ea typeface="Tahoma" pitchFamily="34" charset="0"/>
                <a:cs typeface="Tahoma" pitchFamily="34" charset="0"/>
              </a:rPr>
              <a:t>Budapest </a:t>
            </a:r>
            <a:r>
              <a:rPr lang="en-GB" sz="1400" dirty="0" smtClean="0">
                <a:solidFill>
                  <a:srgbClr val="7030A0"/>
                </a:solidFill>
                <a:latin typeface="Tahoma" pitchFamily="34" charset="0"/>
                <a:ea typeface="Tahoma" pitchFamily="34" charset="0"/>
                <a:cs typeface="Tahoma" pitchFamily="34" charset="0"/>
              </a:rPr>
              <a:t>Descriptors</a:t>
            </a:r>
            <a:endParaRPr lang="el-GR" sz="1400" dirty="0">
              <a:solidFill>
                <a:srgbClr val="7030A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61034006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Grp="1" noChangeArrowheads="1"/>
          </p:cNvSpPr>
          <p:nvPr>
            <p:ph type="title"/>
          </p:nvPr>
        </p:nvSpPr>
        <p:spPr>
          <a:xfrm>
            <a:off x="142841" y="1"/>
            <a:ext cx="8533615" cy="6893704"/>
          </a:xfrm>
          <a:ln/>
        </p:spPr>
        <p:txBody>
          <a:bodyPr/>
          <a:lstStyle/>
          <a:p>
            <a:pPr algn="l">
              <a:lnSpc>
                <a:spcPct val="12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smtClean="0">
                <a:solidFill>
                  <a:schemeClr val="bg2">
                    <a:lumMod val="10000"/>
                  </a:schemeClr>
                </a:solidFill>
                <a:latin typeface="Tahoma" pitchFamily="34" charset="0"/>
              </a:rPr>
              <a:t>Such graduates will:</a:t>
            </a:r>
            <a:br>
              <a:rPr lang="en-GB" sz="2000" dirty="0" smtClean="0">
                <a:solidFill>
                  <a:schemeClr val="bg2">
                    <a:lumMod val="10000"/>
                  </a:schemeClr>
                </a:solidFill>
                <a:latin typeface="Tahoma" pitchFamily="34" charset="0"/>
              </a:rPr>
            </a:br>
            <a:r>
              <a:rPr lang="en-GB" sz="700" dirty="0" smtClean="0">
                <a:solidFill>
                  <a:schemeClr val="bg2">
                    <a:lumMod val="10000"/>
                  </a:schemeClr>
                </a:solidFill>
                <a:latin typeface="Tahoma" pitchFamily="34" charset="0"/>
              </a:rPr>
              <a:t/>
            </a:r>
            <a:br>
              <a:rPr lang="en-GB" sz="700" dirty="0" smtClean="0">
                <a:solidFill>
                  <a:schemeClr val="bg2">
                    <a:lumMod val="10000"/>
                  </a:schemeClr>
                </a:solidFill>
                <a:latin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rPr>
              <a:t> Have the ability to apply their knowledge and understanding, and problem solving abilities, in new/unfamiliar environments within broader/multidisciplinary contexts related to chemical sciences. </a:t>
            </a:r>
            <a:br>
              <a:rPr lang="en-GB" sz="2000" dirty="0" smtClean="0">
                <a:solidFill>
                  <a:schemeClr val="bg2">
                    <a:lumMod val="10000"/>
                  </a:schemeClr>
                </a:solidFill>
                <a:latin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rPr>
              <a:t> Have the ability to integrate knowledge and handle complexity, and formulate judgements with incomplete or limited information, and to reflect on ethical responsibilities linked to the application of their knowledge and judgements.</a:t>
            </a:r>
            <a:br>
              <a:rPr lang="en-GB" sz="2000" dirty="0" smtClean="0">
                <a:solidFill>
                  <a:schemeClr val="bg2">
                    <a:lumMod val="10000"/>
                  </a:schemeClr>
                </a:solidFill>
                <a:latin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rPr>
              <a:t> Have the ability to communicate their conclusions, and the knowledge and rationale underpinning these, to specialist and non-specialist audiences clearly and unambiguously.</a:t>
            </a:r>
            <a:br>
              <a:rPr lang="en-GB" sz="2000" dirty="0" smtClean="0">
                <a:solidFill>
                  <a:schemeClr val="bg2">
                    <a:lumMod val="10000"/>
                  </a:schemeClr>
                </a:solidFill>
                <a:latin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rPr>
              <a:t> Have developed those learning skills that will allow them to continue to study in a manner that may be largely self-directed or autonomous, and to take responsibility for their own professional development.</a:t>
            </a:r>
            <a:endParaRPr lang="en-GB" sz="2000" dirty="0">
              <a:solidFill>
                <a:schemeClr val="bg2">
                  <a:lumMod val="10000"/>
                </a:schemeClr>
              </a:solidFill>
              <a:latin typeface="Tahoma" pitchFamily="34"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7283298" y="6550223"/>
            <a:ext cx="1860702" cy="307777"/>
          </a:xfrm>
          <a:prstGeom prst="rect">
            <a:avLst/>
          </a:prstGeom>
        </p:spPr>
        <p:txBody>
          <a:bodyPr wrap="none">
            <a:spAutoFit/>
          </a:bodyPr>
          <a:lstStyle/>
          <a:p>
            <a:r>
              <a:rPr lang="en-GB" sz="1400" dirty="0">
                <a:solidFill>
                  <a:srgbClr val="7030A0"/>
                </a:solidFill>
                <a:latin typeface="Tahoma" pitchFamily="34" charset="0"/>
                <a:ea typeface="Tahoma" pitchFamily="34" charset="0"/>
                <a:cs typeface="Tahoma" pitchFamily="34" charset="0"/>
              </a:rPr>
              <a:t>Budapest </a:t>
            </a:r>
            <a:r>
              <a:rPr lang="en-GB" sz="1400" dirty="0" smtClean="0">
                <a:solidFill>
                  <a:srgbClr val="7030A0"/>
                </a:solidFill>
                <a:latin typeface="Tahoma" pitchFamily="34" charset="0"/>
                <a:ea typeface="Tahoma" pitchFamily="34" charset="0"/>
                <a:cs typeface="Tahoma" pitchFamily="34" charset="0"/>
              </a:rPr>
              <a:t>Descriptors</a:t>
            </a:r>
            <a:endParaRPr lang="el-GR" sz="1400" dirty="0">
              <a:solidFill>
                <a:srgbClr val="7030A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5683832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1" y="0"/>
            <a:ext cx="8461607" cy="6858000"/>
          </a:xfrm>
        </p:spPr>
        <p:txBody>
          <a:bodyPr>
            <a:normAutofit/>
          </a:bodyPr>
          <a:lstStyle/>
          <a:p>
            <a:pPr algn="l">
              <a:lnSpc>
                <a:spcPct val="120000"/>
              </a:lnSpc>
            </a:pPr>
            <a:r>
              <a:rPr lang="en-GB" sz="2000" b="1" dirty="0" err="1" smtClean="0">
                <a:solidFill>
                  <a:srgbClr val="7030A0"/>
                </a:solidFill>
                <a:latin typeface="Tahoma" pitchFamily="34" charset="0"/>
                <a:ea typeface="Tahoma" pitchFamily="34" charset="0"/>
                <a:cs typeface="Tahoma" pitchFamily="34" charset="0"/>
              </a:rPr>
              <a:t>Euromaster</a:t>
            </a:r>
            <a:r>
              <a:rPr lang="en-GB" sz="2000" b="1" baseline="30000" dirty="0" smtClean="0">
                <a:solidFill>
                  <a:srgbClr val="7030A0"/>
                </a:solidFill>
                <a:latin typeface="Tahoma" pitchFamily="34" charset="0"/>
                <a:ea typeface="Tahoma" pitchFamily="34" charset="0"/>
                <a:cs typeface="Tahoma" pitchFamily="34" charset="0"/>
              </a:rPr>
              <a:t>®</a:t>
            </a:r>
            <a:r>
              <a:rPr lang="en-GB" sz="2000" b="1" dirty="0" smtClean="0">
                <a:solidFill>
                  <a:srgbClr val="7030A0"/>
                </a:solidFill>
                <a:latin typeface="Tahoma" pitchFamily="34" charset="0"/>
                <a:ea typeface="Tahoma" pitchFamily="34" charset="0"/>
                <a:cs typeface="Tahoma" pitchFamily="34" charset="0"/>
              </a:rPr>
              <a:t> </a:t>
            </a:r>
            <a:r>
              <a:rPr lang="en-GB" sz="2000" b="1" dirty="0">
                <a:solidFill>
                  <a:srgbClr val="7030A0"/>
                </a:solidFill>
                <a:latin typeface="Tahoma" pitchFamily="34" charset="0"/>
                <a:ea typeface="Tahoma" pitchFamily="34" charset="0"/>
                <a:cs typeface="Tahoma" pitchFamily="34" charset="0"/>
              </a:rPr>
              <a:t>Quality Label</a:t>
            </a:r>
            <a:r>
              <a:rPr lang="en-GB" sz="2000" dirty="0" smtClean="0">
                <a:solidFill>
                  <a:schemeClr val="bg2">
                    <a:lumMod val="10000"/>
                  </a:schemeClr>
                </a:solidFill>
                <a:latin typeface="Tahoma" pitchFamily="34" charset="0"/>
                <a:ea typeface="Tahoma" pitchFamily="34" charset="0"/>
                <a:cs typeface="Tahoma" pitchFamily="34" charset="0"/>
              </a:rPr>
              <a:t/>
            </a:r>
            <a:br>
              <a:rPr lang="en-GB" sz="2000" dirty="0" smtClean="0">
                <a:solidFill>
                  <a:schemeClr val="bg2">
                    <a:lumMod val="10000"/>
                  </a:schemeClr>
                </a:solidFill>
                <a:latin typeface="Tahoma" pitchFamily="34" charset="0"/>
                <a:ea typeface="Tahoma" pitchFamily="34" charset="0"/>
                <a:cs typeface="Tahoma" pitchFamily="34" charset="0"/>
              </a:rPr>
            </a:br>
            <a:r>
              <a:rPr lang="en-GB" sz="700" dirty="0" smtClean="0">
                <a:solidFill>
                  <a:schemeClr val="bg2">
                    <a:lumMod val="10000"/>
                  </a:schemeClr>
                </a:solidFill>
                <a:latin typeface="Tahoma" pitchFamily="34" charset="0"/>
                <a:ea typeface="Tahoma" pitchFamily="34" charset="0"/>
                <a:cs typeface="Tahoma" pitchFamily="34" charset="0"/>
              </a:rPr>
              <a:t/>
            </a:r>
            <a:br>
              <a:rPr lang="en-GB" sz="700" dirty="0" smtClean="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Tahoma" pitchFamily="34" charset="0"/>
                <a:ea typeface="Tahoma" pitchFamily="34" charset="0"/>
                <a:cs typeface="Tahoma" pitchFamily="34" charset="0"/>
              </a:rPr>
              <a:t>The </a:t>
            </a:r>
            <a:r>
              <a:rPr lang="en-GB" sz="2000" dirty="0" err="1" smtClean="0">
                <a:solidFill>
                  <a:srgbClr val="7030A0"/>
                </a:solidFill>
                <a:latin typeface="Tahoma" pitchFamily="34" charset="0"/>
                <a:ea typeface="Tahoma" pitchFamily="34" charset="0"/>
                <a:cs typeface="Tahoma" pitchFamily="34" charset="0"/>
              </a:rPr>
              <a:t>Euromaster</a:t>
            </a:r>
            <a:r>
              <a:rPr lang="en-GB" sz="2000" baseline="30000" dirty="0" smtClean="0">
                <a:solidFill>
                  <a:srgbClr val="7030A0"/>
                </a:solidFill>
                <a:latin typeface="Tahoma" pitchFamily="34" charset="0"/>
                <a:ea typeface="Tahoma" pitchFamily="34" charset="0"/>
                <a:cs typeface="Tahoma" pitchFamily="34" charset="0"/>
              </a:rPr>
              <a:t>®</a:t>
            </a:r>
            <a:r>
              <a:rPr lang="en-GB" sz="2000" dirty="0" smtClean="0">
                <a:solidFill>
                  <a:srgbClr val="7030A0"/>
                </a:solidFill>
                <a:latin typeface="Tahoma" pitchFamily="34" charset="0"/>
                <a:ea typeface="Tahoma" pitchFamily="34" charset="0"/>
                <a:cs typeface="Tahoma" pitchFamily="34" charset="0"/>
              </a:rPr>
              <a:t> Quality Label</a:t>
            </a:r>
            <a:r>
              <a:rPr lang="en-GB" sz="2000" dirty="0" smtClean="0">
                <a:solidFill>
                  <a:schemeClr val="bg2">
                    <a:lumMod val="10000"/>
                  </a:schemeClr>
                </a:solidFill>
                <a:latin typeface="Tahoma" pitchFamily="34" charset="0"/>
                <a:ea typeface="Tahoma" pitchFamily="34" charset="0"/>
                <a:cs typeface="Tahoma" pitchFamily="34" charset="0"/>
              </a:rPr>
              <a:t> is awarded to programmes involving 90 to 120 ECTS credits, at least 60 of which must be at master’s level. </a:t>
            </a:r>
            <a:br>
              <a:rPr lang="en-GB" sz="2000" dirty="0" smtClean="0">
                <a:solidFill>
                  <a:schemeClr val="bg2">
                    <a:lumMod val="10000"/>
                  </a:schemeClr>
                </a:solidFill>
                <a:latin typeface="Tahoma" pitchFamily="34" charset="0"/>
                <a:ea typeface="Tahoma" pitchFamily="34" charset="0"/>
                <a:cs typeface="Tahoma" pitchFamily="34" charset="0"/>
              </a:rPr>
            </a:br>
            <a:r>
              <a:rPr lang="en-GB" sz="700" dirty="0" smtClean="0">
                <a:solidFill>
                  <a:schemeClr val="bg2">
                    <a:lumMod val="10000"/>
                  </a:schemeClr>
                </a:solidFill>
                <a:latin typeface="Tahoma" pitchFamily="34" charset="0"/>
              </a:rPr>
              <a:t/>
            </a:r>
            <a:br>
              <a:rPr lang="en-GB" sz="700" dirty="0" smtClean="0">
                <a:solidFill>
                  <a:schemeClr val="bg2">
                    <a:lumMod val="10000"/>
                  </a:schemeClr>
                </a:solidFill>
                <a:latin typeface="Tahoma" pitchFamily="34" charset="0"/>
              </a:rPr>
            </a:br>
            <a:r>
              <a:rPr lang="en-GB" sz="2000" dirty="0" smtClean="0">
                <a:solidFill>
                  <a:schemeClr val="bg2">
                    <a:lumMod val="10000"/>
                  </a:schemeClr>
                </a:solidFill>
                <a:latin typeface="Tahoma" pitchFamily="34" charset="0"/>
                <a:ea typeface="Tahoma" pitchFamily="34" charset="0"/>
                <a:cs typeface="Tahoma" pitchFamily="34" charset="0"/>
              </a:rPr>
              <a:t>According to the needs of the institution, such programmes will be either broadly-based or specialised. Since second cycle studies are much more flexible than first cycle ones, it is neither necessary nor advisable to list areas of subject knowledge, which should be covered by a specific programme.</a:t>
            </a:r>
            <a:endParaRPr lang="en-GB" sz="2000" dirty="0" smtClean="0">
              <a:solidFill>
                <a:schemeClr val="bg2">
                  <a:lumMod val="10000"/>
                </a:schemeClr>
              </a:solidFill>
              <a:latin typeface="Tahoma" pitchFamily="34" charset="0"/>
              <a:cs typeface="Tahoma"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7943928" y="6540410"/>
            <a:ext cx="1200072" cy="307777"/>
          </a:xfrm>
          <a:prstGeom prst="rect">
            <a:avLst/>
          </a:prstGeom>
        </p:spPr>
        <p:txBody>
          <a:bodyPr wrap="none">
            <a:spAutoFit/>
          </a:bodyPr>
          <a:lstStyle/>
          <a:p>
            <a:r>
              <a:rPr lang="en-GB" sz="1400" dirty="0" err="1">
                <a:solidFill>
                  <a:srgbClr val="7030A0"/>
                </a:solidFill>
                <a:latin typeface="Tahoma" pitchFamily="34" charset="0"/>
                <a:ea typeface="Tahoma" pitchFamily="34" charset="0"/>
                <a:cs typeface="Tahoma" pitchFamily="34" charset="0"/>
              </a:rPr>
              <a:t>Euromaster</a:t>
            </a:r>
            <a:r>
              <a:rPr lang="en-GB" sz="1400" baseline="30000" dirty="0">
                <a:solidFill>
                  <a:srgbClr val="7030A0"/>
                </a:solidFill>
                <a:latin typeface="Tahoma" pitchFamily="34" charset="0"/>
                <a:ea typeface="Tahoma" pitchFamily="34" charset="0"/>
                <a:cs typeface="Tahoma" pitchFamily="34" charset="0"/>
              </a:rPr>
              <a:t>®</a:t>
            </a:r>
            <a:endParaRPr lang="el-GR" sz="1400" dirty="0">
              <a:solidFill>
                <a:srgbClr val="7030A0"/>
              </a:solidFill>
            </a:endParaRPr>
          </a:p>
        </p:txBody>
      </p:sp>
    </p:spTree>
    <p:extLst>
      <p:ext uri="{BB962C8B-B14F-4D97-AF65-F5344CB8AC3E}">
        <p14:creationId xmlns:p14="http://schemas.microsoft.com/office/powerpoint/2010/main" val="28250074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xfrm>
            <a:off x="142841" y="0"/>
            <a:ext cx="8533615" cy="6858000"/>
          </a:xfrm>
          <a:ln/>
        </p:spPr>
        <p:txBody>
          <a:bodyPr>
            <a:noAutofit/>
          </a:bodyPr>
          <a:lstStyle/>
          <a:p>
            <a:pPr algn="l">
              <a:lnSpc>
                <a:spcPct val="120000"/>
              </a:lnSpc>
            </a:pPr>
            <a:r>
              <a:rPr lang="en-GB" sz="2000" dirty="0" smtClean="0">
                <a:solidFill>
                  <a:schemeClr val="bg2">
                    <a:lumMod val="10000"/>
                  </a:schemeClr>
                </a:solidFill>
                <a:latin typeface="Tahoma" pitchFamily="34" charset="0"/>
                <a:ea typeface="Tahoma" pitchFamily="34" charset="0"/>
                <a:cs typeface="Tahoma" pitchFamily="34" charset="0"/>
              </a:rPr>
              <a:t>Nevertheless, </a:t>
            </a:r>
            <a:r>
              <a:rPr lang="en-GB" sz="2000" dirty="0">
                <a:solidFill>
                  <a:schemeClr val="bg2">
                    <a:lumMod val="10000"/>
                  </a:schemeClr>
                </a:solidFill>
                <a:latin typeface="Tahoma" pitchFamily="34" charset="0"/>
                <a:ea typeface="Tahoma" pitchFamily="34" charset="0"/>
                <a:cs typeface="Tahoma" pitchFamily="34" charset="0"/>
              </a:rPr>
              <a:t>all graduates are asked to have the following chemistry-related cognitive abilities and skills: </a:t>
            </a:r>
            <a:r>
              <a:rPr lang="en-GB" sz="2000" dirty="0" smtClean="0">
                <a:solidFill>
                  <a:schemeClr val="bg2">
                    <a:lumMod val="10000"/>
                  </a:schemeClr>
                </a:solidFill>
                <a:latin typeface="Tahoma" pitchFamily="34" charset="0"/>
                <a:ea typeface="Tahoma" pitchFamily="34" charset="0"/>
                <a:cs typeface="Tahoma" pitchFamily="34" charset="0"/>
              </a:rPr>
              <a:t/>
            </a:r>
            <a:br>
              <a:rPr lang="en-GB" sz="2000" dirty="0" smtClean="0">
                <a:solidFill>
                  <a:schemeClr val="bg2">
                    <a:lumMod val="10000"/>
                  </a:schemeClr>
                </a:solidFill>
                <a:latin typeface="Tahoma" pitchFamily="34" charset="0"/>
                <a:ea typeface="Tahoma" pitchFamily="34" charset="0"/>
                <a:cs typeface="Tahoma" pitchFamily="34" charset="0"/>
              </a:rPr>
            </a:br>
            <a:r>
              <a:rPr lang="el-GR" sz="700" dirty="0">
                <a:solidFill>
                  <a:schemeClr val="bg2">
                    <a:lumMod val="10000"/>
                  </a:schemeClr>
                </a:solidFill>
                <a:latin typeface="Tahoma" pitchFamily="34" charset="0"/>
                <a:ea typeface="Tahoma" pitchFamily="34" charset="0"/>
                <a:cs typeface="Tahoma" pitchFamily="34" charset="0"/>
              </a:rPr>
              <a:t/>
            </a:r>
            <a:br>
              <a:rPr lang="el-GR" sz="700" dirty="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rPr>
              <a:t> </a:t>
            </a:r>
            <a:r>
              <a:rPr lang="en-GB" sz="2000" dirty="0" smtClean="0">
                <a:solidFill>
                  <a:schemeClr val="bg2">
                    <a:lumMod val="10000"/>
                  </a:schemeClr>
                </a:solidFill>
                <a:latin typeface="Tahoma" pitchFamily="34" charset="0"/>
                <a:ea typeface="Tahoma" pitchFamily="34" charset="0"/>
                <a:cs typeface="Tahoma" pitchFamily="34" charset="0"/>
              </a:rPr>
              <a:t>Ability </a:t>
            </a:r>
            <a:r>
              <a:rPr lang="en-GB" sz="2000" dirty="0">
                <a:solidFill>
                  <a:schemeClr val="bg2">
                    <a:lumMod val="10000"/>
                  </a:schemeClr>
                </a:solidFill>
                <a:latin typeface="Tahoma" pitchFamily="34" charset="0"/>
                <a:ea typeface="Tahoma" pitchFamily="34" charset="0"/>
                <a:cs typeface="Tahoma" pitchFamily="34" charset="0"/>
              </a:rPr>
              <a:t>to demonstrate knowledge and understanding of essential facts, concepts, principles and theories relating to the subject areas studied during the master’s programme. </a:t>
            </a:r>
            <a:r>
              <a:rPr lang="el-GR" sz="2000" dirty="0">
                <a:solidFill>
                  <a:schemeClr val="bg2">
                    <a:lumMod val="10000"/>
                  </a:schemeClr>
                </a:solidFill>
                <a:latin typeface="Tahoma" pitchFamily="34" charset="0"/>
                <a:ea typeface="Tahoma" pitchFamily="34" charset="0"/>
                <a:cs typeface="Tahoma" pitchFamily="34" charset="0"/>
              </a:rPr>
              <a:t/>
            </a:r>
            <a:br>
              <a:rPr lang="el-GR" sz="2000" dirty="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rPr>
              <a:t> </a:t>
            </a:r>
            <a:r>
              <a:rPr lang="en-GB" sz="2000" dirty="0" smtClean="0">
                <a:solidFill>
                  <a:schemeClr val="bg2">
                    <a:lumMod val="10000"/>
                  </a:schemeClr>
                </a:solidFill>
                <a:latin typeface="Tahoma" pitchFamily="34" charset="0"/>
                <a:ea typeface="Tahoma" pitchFamily="34" charset="0"/>
                <a:cs typeface="Tahoma" pitchFamily="34" charset="0"/>
              </a:rPr>
              <a:t>Ability </a:t>
            </a:r>
            <a:r>
              <a:rPr lang="en-GB" sz="2000" dirty="0">
                <a:solidFill>
                  <a:schemeClr val="bg2">
                    <a:lumMod val="10000"/>
                  </a:schemeClr>
                </a:solidFill>
                <a:latin typeface="Tahoma" pitchFamily="34" charset="0"/>
                <a:ea typeface="Tahoma" pitchFamily="34" charset="0"/>
                <a:cs typeface="Tahoma" pitchFamily="34" charset="0"/>
              </a:rPr>
              <a:t>to apply such knowledge and understanding to the solution of qualitative and quantitative problems of an unfamiliar nature. </a:t>
            </a:r>
            <a:r>
              <a:rPr lang="el-GR" sz="2000" dirty="0">
                <a:solidFill>
                  <a:schemeClr val="bg2">
                    <a:lumMod val="10000"/>
                  </a:schemeClr>
                </a:solidFill>
                <a:latin typeface="Tahoma" pitchFamily="34" charset="0"/>
                <a:ea typeface="Tahoma" pitchFamily="34" charset="0"/>
                <a:cs typeface="Tahoma" pitchFamily="34" charset="0"/>
              </a:rPr>
              <a:t/>
            </a:r>
            <a:br>
              <a:rPr lang="el-GR" sz="2000" dirty="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rPr>
              <a:t> </a:t>
            </a:r>
            <a:r>
              <a:rPr lang="en-GB" sz="2000" dirty="0" smtClean="0">
                <a:solidFill>
                  <a:schemeClr val="bg2">
                    <a:lumMod val="10000"/>
                  </a:schemeClr>
                </a:solidFill>
                <a:latin typeface="Tahoma" pitchFamily="34" charset="0"/>
                <a:ea typeface="Tahoma" pitchFamily="34" charset="0"/>
                <a:cs typeface="Tahoma" pitchFamily="34" charset="0"/>
              </a:rPr>
              <a:t>Ability </a:t>
            </a:r>
            <a:r>
              <a:rPr lang="en-GB" sz="2000" dirty="0">
                <a:solidFill>
                  <a:schemeClr val="bg2">
                    <a:lumMod val="10000"/>
                  </a:schemeClr>
                </a:solidFill>
                <a:latin typeface="Tahoma" pitchFamily="34" charset="0"/>
                <a:ea typeface="Tahoma" pitchFamily="34" charset="0"/>
                <a:cs typeface="Tahoma" pitchFamily="34" charset="0"/>
              </a:rPr>
              <a:t>to adopt and apply methodology to the solution of unfamiliar problems. </a:t>
            </a:r>
            <a:endParaRPr lang="el-GR" sz="2000" dirty="0">
              <a:solidFill>
                <a:schemeClr val="bg2">
                  <a:lumMod val="10000"/>
                </a:schemeClr>
              </a:solidFill>
              <a:latin typeface="Tahoma" pitchFamily="34" charset="0"/>
              <a:ea typeface="Tahoma" pitchFamily="34" charset="0"/>
              <a:cs typeface="Tahoma" pitchFamily="34"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7943928" y="6552961"/>
            <a:ext cx="1200072" cy="307777"/>
          </a:xfrm>
          <a:prstGeom prst="rect">
            <a:avLst/>
          </a:prstGeom>
        </p:spPr>
        <p:txBody>
          <a:bodyPr wrap="none">
            <a:spAutoFit/>
          </a:bodyPr>
          <a:lstStyle/>
          <a:p>
            <a:r>
              <a:rPr lang="en-GB" sz="1400" dirty="0" err="1" smtClean="0">
                <a:solidFill>
                  <a:srgbClr val="7030A0"/>
                </a:solidFill>
                <a:latin typeface="Tahoma" pitchFamily="34" charset="0"/>
                <a:ea typeface="Tahoma" pitchFamily="34" charset="0"/>
                <a:cs typeface="Tahoma" pitchFamily="34" charset="0"/>
              </a:rPr>
              <a:t>Euromaster</a:t>
            </a:r>
            <a:r>
              <a:rPr lang="en-GB" sz="1400" baseline="30000" dirty="0" smtClean="0">
                <a:solidFill>
                  <a:srgbClr val="7030A0"/>
                </a:solidFill>
                <a:latin typeface="Tahoma" pitchFamily="34" charset="0"/>
                <a:ea typeface="Tahoma" pitchFamily="34" charset="0"/>
                <a:cs typeface="Tahoma" pitchFamily="34" charset="0"/>
              </a:rPr>
              <a:t>®</a:t>
            </a:r>
            <a:endParaRPr lang="el-GR" sz="1400" dirty="0"/>
          </a:p>
        </p:txBody>
      </p:sp>
    </p:spTree>
    <p:extLst>
      <p:ext uri="{BB962C8B-B14F-4D97-AF65-F5344CB8AC3E}">
        <p14:creationId xmlns:p14="http://schemas.microsoft.com/office/powerpoint/2010/main" val="125065817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1" y="0"/>
            <a:ext cx="8389599" cy="6858000"/>
          </a:xfrm>
        </p:spPr>
        <p:txBody>
          <a:bodyPr>
            <a:normAutofit/>
          </a:bodyPr>
          <a:lstStyle/>
          <a:p>
            <a:pPr algn="l">
              <a:lnSpc>
                <a:spcPct val="120000"/>
              </a:lnSpc>
            </a:pPr>
            <a:r>
              <a:rPr lang="en-GB" sz="2000" dirty="0">
                <a:solidFill>
                  <a:schemeClr val="bg2">
                    <a:lumMod val="10000"/>
                  </a:schemeClr>
                </a:solidFill>
                <a:latin typeface="Tahoma" pitchFamily="34" charset="0"/>
                <a:ea typeface="Tahoma" pitchFamily="34" charset="0"/>
                <a:cs typeface="Tahoma" pitchFamily="34" charset="0"/>
              </a:rPr>
              <a:t>Since 1999 European universities have been going through the </a:t>
            </a:r>
            <a:r>
              <a:rPr lang="en-GB" sz="2000" dirty="0">
                <a:solidFill>
                  <a:srgbClr val="7030A0"/>
                </a:solidFill>
                <a:latin typeface="Tahoma" pitchFamily="34" charset="0"/>
                <a:ea typeface="Tahoma" pitchFamily="34" charset="0"/>
                <a:cs typeface="Tahoma" pitchFamily="34" charset="0"/>
              </a:rPr>
              <a:t>Bologna </a:t>
            </a:r>
            <a:r>
              <a:rPr lang="en-GB" sz="2000" dirty="0" smtClean="0">
                <a:solidFill>
                  <a:srgbClr val="7030A0"/>
                </a:solidFill>
                <a:latin typeface="Tahoma" pitchFamily="34" charset="0"/>
                <a:ea typeface="Tahoma" pitchFamily="34" charset="0"/>
                <a:cs typeface="Tahoma" pitchFamily="34" charset="0"/>
              </a:rPr>
              <a:t>Process</a:t>
            </a:r>
            <a:r>
              <a:rPr lang="en-GB" sz="2000" dirty="0" smtClean="0">
                <a:solidFill>
                  <a:schemeClr val="bg2">
                    <a:lumMod val="10000"/>
                  </a:schemeClr>
                </a:solidFill>
                <a:latin typeface="Tahoma" pitchFamily="34" charset="0"/>
                <a:ea typeface="Tahoma" pitchFamily="34" charset="0"/>
                <a:cs typeface="Tahoma" pitchFamily="34" charset="0"/>
              </a:rPr>
              <a:t>, in which forty seven states are now involved. The </a:t>
            </a:r>
            <a:r>
              <a:rPr lang="en-GB" sz="2000" dirty="0">
                <a:solidFill>
                  <a:schemeClr val="bg2">
                    <a:lumMod val="10000"/>
                  </a:schemeClr>
                </a:solidFill>
                <a:latin typeface="Tahoma" pitchFamily="34" charset="0"/>
                <a:ea typeface="Tahoma" pitchFamily="34" charset="0"/>
                <a:cs typeface="Tahoma" pitchFamily="34" charset="0"/>
              </a:rPr>
              <a:t>goal of this ambitious initiative is setting up an open </a:t>
            </a:r>
            <a:r>
              <a:rPr lang="en-GB" sz="2000" dirty="0">
                <a:solidFill>
                  <a:srgbClr val="7030A0"/>
                </a:solidFill>
                <a:latin typeface="Tahoma" pitchFamily="34" charset="0"/>
                <a:ea typeface="Tahoma" pitchFamily="34" charset="0"/>
                <a:cs typeface="Tahoma" pitchFamily="34" charset="0"/>
              </a:rPr>
              <a:t>European Higher Education Area</a:t>
            </a:r>
            <a:r>
              <a:rPr lang="en-GB" sz="2000" dirty="0">
                <a:solidFill>
                  <a:schemeClr val="bg2">
                    <a:lumMod val="10000"/>
                  </a:schemeClr>
                </a:solidFill>
                <a:latin typeface="Tahoma" pitchFamily="34" charset="0"/>
                <a:ea typeface="Tahoma" pitchFamily="34" charset="0"/>
                <a:cs typeface="Tahoma" pitchFamily="34" charset="0"/>
              </a:rPr>
              <a:t>, in which students can choose from a wide and </a:t>
            </a:r>
            <a:r>
              <a:rPr lang="en-GB" sz="2000" dirty="0" smtClean="0">
                <a:solidFill>
                  <a:schemeClr val="bg2">
                    <a:lumMod val="10000"/>
                  </a:schemeClr>
                </a:solidFill>
                <a:latin typeface="Tahoma" pitchFamily="34" charset="0"/>
                <a:ea typeface="Tahoma" pitchFamily="34" charset="0"/>
                <a:cs typeface="Tahoma" pitchFamily="34" charset="0"/>
              </a:rPr>
              <a:t>transparent range </a:t>
            </a:r>
            <a:r>
              <a:rPr lang="en-GB" sz="2000" dirty="0">
                <a:solidFill>
                  <a:schemeClr val="bg2">
                    <a:lumMod val="10000"/>
                  </a:schemeClr>
                </a:solidFill>
                <a:latin typeface="Tahoma" pitchFamily="34" charset="0"/>
                <a:ea typeface="Tahoma" pitchFamily="34" charset="0"/>
                <a:cs typeface="Tahoma" pitchFamily="34" charset="0"/>
              </a:rPr>
              <a:t>of courses and benefit from smooth recognition procedures. </a:t>
            </a:r>
            <a:br>
              <a:rPr lang="en-GB" sz="2000" dirty="0">
                <a:solidFill>
                  <a:schemeClr val="bg2">
                    <a:lumMod val="10000"/>
                  </a:schemeClr>
                </a:solidFill>
                <a:latin typeface="Tahoma" pitchFamily="34" charset="0"/>
                <a:ea typeface="Tahoma" pitchFamily="34" charset="0"/>
                <a:cs typeface="Tahoma" pitchFamily="34" charset="0"/>
              </a:rPr>
            </a:br>
            <a:r>
              <a:rPr lang="el-GR" sz="700" dirty="0">
                <a:solidFill>
                  <a:schemeClr val="bg2">
                    <a:lumMod val="10000"/>
                  </a:schemeClr>
                </a:solidFill>
                <a:latin typeface="Tahoma" pitchFamily="34" charset="0"/>
                <a:ea typeface="Tahoma" pitchFamily="34" charset="0"/>
                <a:cs typeface="Tahoma" pitchFamily="34" charset="0"/>
              </a:rPr>
              <a:t/>
            </a:r>
            <a:br>
              <a:rPr lang="el-GR" sz="700" dirty="0">
                <a:solidFill>
                  <a:schemeClr val="bg2">
                    <a:lumMod val="10000"/>
                  </a:schemeClr>
                </a:solidFill>
                <a:latin typeface="Tahoma" pitchFamily="34" charset="0"/>
                <a:ea typeface="Tahoma" pitchFamily="34" charset="0"/>
                <a:cs typeface="Tahoma" pitchFamily="34" charset="0"/>
              </a:rPr>
            </a:br>
            <a:r>
              <a:rPr lang="en-GB" sz="2000" dirty="0">
                <a:solidFill>
                  <a:schemeClr val="bg2">
                    <a:lumMod val="10000"/>
                  </a:schemeClr>
                </a:solidFill>
                <a:latin typeface="Tahoma" pitchFamily="34" charset="0"/>
                <a:ea typeface="Tahoma" pitchFamily="34" charset="0"/>
                <a:cs typeface="Tahoma" pitchFamily="34" charset="0"/>
              </a:rPr>
              <a:t>The priorities of the </a:t>
            </a:r>
            <a:r>
              <a:rPr lang="en-GB" sz="2000" dirty="0">
                <a:solidFill>
                  <a:srgbClr val="7030A0"/>
                </a:solidFill>
                <a:latin typeface="Tahoma" pitchFamily="34" charset="0"/>
                <a:ea typeface="Tahoma" pitchFamily="34" charset="0"/>
                <a:cs typeface="Tahoma" pitchFamily="34" charset="0"/>
              </a:rPr>
              <a:t>Bologna Process </a:t>
            </a:r>
            <a:r>
              <a:rPr lang="en-GB" sz="2000" dirty="0" smtClean="0">
                <a:solidFill>
                  <a:schemeClr val="bg2">
                    <a:lumMod val="10000"/>
                  </a:schemeClr>
                </a:solidFill>
                <a:latin typeface="Tahoma" pitchFamily="34" charset="0"/>
                <a:ea typeface="Tahoma" pitchFamily="34" charset="0"/>
                <a:cs typeface="Tahoma" pitchFamily="34" charset="0"/>
              </a:rPr>
              <a:t>include:</a:t>
            </a:r>
            <a:br>
              <a:rPr lang="en-GB" sz="2000" dirty="0" smtClean="0">
                <a:solidFill>
                  <a:schemeClr val="bg2">
                    <a:lumMod val="10000"/>
                  </a:schemeClr>
                </a:solidFill>
                <a:latin typeface="Tahoma" pitchFamily="34" charset="0"/>
                <a:ea typeface="Tahoma" pitchFamily="34" charset="0"/>
                <a:cs typeface="Tahoma" pitchFamily="34" charset="0"/>
              </a:rPr>
            </a:br>
            <a:r>
              <a:rPr lang="en-GB" sz="700" dirty="0" smtClean="0">
                <a:solidFill>
                  <a:schemeClr val="bg2">
                    <a:lumMod val="10000"/>
                  </a:schemeClr>
                </a:solidFill>
                <a:latin typeface="Tahoma" pitchFamily="34" charset="0"/>
                <a:ea typeface="Tahoma" pitchFamily="34" charset="0"/>
                <a:cs typeface="Tahoma" pitchFamily="34" charset="0"/>
              </a:rPr>
              <a:t/>
            </a:r>
            <a:br>
              <a:rPr lang="en-GB" sz="700" dirty="0" smtClean="0">
                <a:solidFill>
                  <a:schemeClr val="bg2">
                    <a:lumMod val="10000"/>
                  </a:schemeClr>
                </a:solidFill>
                <a:latin typeface="Tahoma" pitchFamily="34" charset="0"/>
                <a:ea typeface="Tahoma" pitchFamily="34" charset="0"/>
                <a:cs typeface="Tahoma" pitchFamily="34" charset="0"/>
              </a:rPr>
            </a:br>
            <a:r>
              <a:rPr lang="en-GB" sz="2000" dirty="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ea typeface="Tahoma" pitchFamily="34" charset="0"/>
                <a:cs typeface="Tahoma" pitchFamily="34" charset="0"/>
              </a:rPr>
              <a:t> Introduction </a:t>
            </a:r>
            <a:r>
              <a:rPr lang="en-GB" sz="2000" dirty="0">
                <a:solidFill>
                  <a:schemeClr val="bg2">
                    <a:lumMod val="10000"/>
                  </a:schemeClr>
                </a:solidFill>
                <a:latin typeface="Tahoma" pitchFamily="34" charset="0"/>
                <a:ea typeface="Tahoma" pitchFamily="34" charset="0"/>
                <a:cs typeface="Tahoma" pitchFamily="34" charset="0"/>
              </a:rPr>
              <a:t>of the three-cycle </a:t>
            </a:r>
            <a:r>
              <a:rPr lang="en-GB" sz="2000" dirty="0" smtClean="0">
                <a:solidFill>
                  <a:schemeClr val="bg2">
                    <a:lumMod val="10000"/>
                  </a:schemeClr>
                </a:solidFill>
                <a:latin typeface="Tahoma" pitchFamily="34" charset="0"/>
                <a:ea typeface="Tahoma" pitchFamily="34" charset="0"/>
                <a:cs typeface="Tahoma" pitchFamily="34" charset="0"/>
              </a:rPr>
              <a:t>system.</a:t>
            </a:r>
            <a:br>
              <a:rPr lang="en-GB" sz="2000" dirty="0" smtClean="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ea typeface="Tahoma" pitchFamily="34" charset="0"/>
                <a:cs typeface="Tahoma" pitchFamily="34" charset="0"/>
              </a:rPr>
              <a:t> Recognition </a:t>
            </a:r>
            <a:r>
              <a:rPr lang="en-GB" sz="2000" dirty="0">
                <a:solidFill>
                  <a:schemeClr val="bg2">
                    <a:lumMod val="10000"/>
                  </a:schemeClr>
                </a:solidFill>
                <a:latin typeface="Tahoma" pitchFamily="34" charset="0"/>
                <a:ea typeface="Tahoma" pitchFamily="34" charset="0"/>
                <a:cs typeface="Tahoma" pitchFamily="34" charset="0"/>
              </a:rPr>
              <a:t>of qualifications and periods of </a:t>
            </a:r>
            <a:r>
              <a:rPr lang="en-GB" sz="2000" dirty="0" smtClean="0">
                <a:solidFill>
                  <a:schemeClr val="bg2">
                    <a:lumMod val="10000"/>
                  </a:schemeClr>
                </a:solidFill>
                <a:latin typeface="Tahoma" pitchFamily="34" charset="0"/>
                <a:ea typeface="Tahoma" pitchFamily="34" charset="0"/>
                <a:cs typeface="Tahoma" pitchFamily="34" charset="0"/>
              </a:rPr>
              <a:t>study. </a:t>
            </a:r>
            <a:br>
              <a:rPr lang="en-GB" sz="2000" dirty="0" smtClean="0">
                <a:solidFill>
                  <a:schemeClr val="bg2">
                    <a:lumMod val="10000"/>
                  </a:schemeClr>
                </a:solidFill>
                <a:latin typeface="Tahoma" pitchFamily="34" charset="0"/>
                <a:ea typeface="Tahoma" pitchFamily="34" charset="0"/>
                <a:cs typeface="Tahoma" pitchFamily="34" charset="0"/>
              </a:rPr>
            </a:br>
            <a:r>
              <a:rPr lang="en-GB" sz="2000" dirty="0">
                <a:solidFill>
                  <a:schemeClr val="bg2">
                    <a:lumMod val="10000"/>
                  </a:schemeClr>
                </a:solidFill>
                <a:latin typeface="Wingdings 3" pitchFamily="18" charset="2"/>
                <a:cs typeface="Tahoma" pitchFamily="34" charset="0"/>
              </a:rPr>
              <a:t>u</a:t>
            </a:r>
            <a:r>
              <a:rPr lang="en-GB" sz="2000" dirty="0">
                <a:solidFill>
                  <a:schemeClr val="bg2">
                    <a:lumMod val="10000"/>
                  </a:schemeClr>
                </a:solidFill>
                <a:latin typeface="Tahoma" pitchFamily="34" charset="0"/>
                <a:ea typeface="Tahoma" pitchFamily="34" charset="0"/>
                <a:cs typeface="Tahoma" pitchFamily="34" charset="0"/>
              </a:rPr>
              <a:t> Quality assurance</a:t>
            </a:r>
            <a:r>
              <a:rPr lang="en-GB" sz="2000" dirty="0" smtClean="0">
                <a:solidFill>
                  <a:schemeClr val="bg2">
                    <a:lumMod val="10000"/>
                  </a:schemeClr>
                </a:solidFill>
                <a:latin typeface="Tahoma" pitchFamily="34" charset="0"/>
                <a:ea typeface="Tahoma" pitchFamily="34" charset="0"/>
                <a:cs typeface="Tahoma" pitchFamily="34" charset="0"/>
              </a:rPr>
              <a:t>.</a:t>
            </a:r>
            <a:endParaRPr lang="en-GB" sz="2000" dirty="0">
              <a:solidFill>
                <a:schemeClr val="bg2">
                  <a:lumMod val="10000"/>
                </a:schemeClr>
              </a:solidFill>
              <a:latin typeface="Tahoma" pitchFamily="34" charset="0"/>
              <a:ea typeface="Tahoma" pitchFamily="34" charset="0"/>
              <a:cs typeface="Tahoma"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6392866" y="6529938"/>
            <a:ext cx="2758897" cy="307777"/>
          </a:xfrm>
          <a:prstGeom prst="rect">
            <a:avLst/>
          </a:prstGeom>
        </p:spPr>
        <p:txBody>
          <a:bodyPr wrap="none">
            <a:spAutoFit/>
          </a:bodyPr>
          <a:lstStyle/>
          <a:p>
            <a:r>
              <a:rPr lang="en-GB" sz="1400" dirty="0">
                <a:solidFill>
                  <a:srgbClr val="7030A0"/>
                </a:solidFill>
                <a:latin typeface="Tahoma" pitchFamily="34" charset="0"/>
                <a:ea typeface="Tahoma" pitchFamily="34" charset="0"/>
                <a:cs typeface="Tahoma" pitchFamily="34" charset="0"/>
              </a:rPr>
              <a:t>European </a:t>
            </a:r>
            <a:r>
              <a:rPr lang="en-GB" sz="1400" dirty="0" smtClean="0">
                <a:solidFill>
                  <a:srgbClr val="7030A0"/>
                </a:solidFill>
                <a:latin typeface="Tahoma" pitchFamily="34" charset="0"/>
                <a:ea typeface="Tahoma" pitchFamily="34" charset="0"/>
                <a:cs typeface="Tahoma" pitchFamily="34" charset="0"/>
              </a:rPr>
              <a:t>Higher Education Area</a:t>
            </a:r>
            <a:endParaRPr lang="el-GR" sz="1400" dirty="0"/>
          </a:p>
        </p:txBody>
      </p:sp>
    </p:spTree>
    <p:extLst>
      <p:ext uri="{BB962C8B-B14F-4D97-AF65-F5344CB8AC3E}">
        <p14:creationId xmlns:p14="http://schemas.microsoft.com/office/powerpoint/2010/main" val="41053281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xfrm>
            <a:off x="142841" y="0"/>
            <a:ext cx="8533615" cy="6858000"/>
          </a:xfrm>
          <a:ln/>
        </p:spPr>
        <p:txBody>
          <a:bodyPr>
            <a:noAutofit/>
          </a:bodyPr>
          <a:lstStyle/>
          <a:p>
            <a:pPr algn="l">
              <a:lnSpc>
                <a:spcPct val="120000"/>
              </a:lnSpc>
            </a:pPr>
            <a:r>
              <a:rPr lang="en-GB" sz="2000" dirty="0" smtClean="0">
                <a:solidFill>
                  <a:schemeClr val="bg2">
                    <a:lumMod val="10000"/>
                  </a:schemeClr>
                </a:solidFill>
                <a:latin typeface="Tahoma" pitchFamily="34" charset="0"/>
                <a:ea typeface="Tahoma" pitchFamily="34" charset="0"/>
                <a:cs typeface="Tahoma" pitchFamily="34" charset="0"/>
              </a:rPr>
              <a:t>Should </a:t>
            </a:r>
            <a:r>
              <a:rPr lang="en-GB" sz="2000" dirty="0">
                <a:solidFill>
                  <a:schemeClr val="bg2">
                    <a:lumMod val="10000"/>
                  </a:schemeClr>
                </a:solidFill>
                <a:latin typeface="Tahoma" pitchFamily="34" charset="0"/>
                <a:ea typeface="Tahoma" pitchFamily="34" charset="0"/>
                <a:cs typeface="Tahoma" pitchFamily="34" charset="0"/>
              </a:rPr>
              <a:t>the topic involve laboratory procedures, then the following competences are sought: </a:t>
            </a:r>
            <a:r>
              <a:rPr lang="en-GB" sz="2000" dirty="0" smtClean="0">
                <a:solidFill>
                  <a:schemeClr val="bg2">
                    <a:lumMod val="10000"/>
                  </a:schemeClr>
                </a:solidFill>
                <a:latin typeface="Tahoma" pitchFamily="34" charset="0"/>
                <a:ea typeface="Tahoma" pitchFamily="34" charset="0"/>
                <a:cs typeface="Tahoma" pitchFamily="34" charset="0"/>
              </a:rPr>
              <a:t/>
            </a:r>
            <a:br>
              <a:rPr lang="en-GB" sz="2000" dirty="0" smtClean="0">
                <a:solidFill>
                  <a:schemeClr val="bg2">
                    <a:lumMod val="10000"/>
                  </a:schemeClr>
                </a:solidFill>
                <a:latin typeface="Tahoma" pitchFamily="34" charset="0"/>
                <a:ea typeface="Tahoma" pitchFamily="34" charset="0"/>
                <a:cs typeface="Tahoma" pitchFamily="34" charset="0"/>
              </a:rPr>
            </a:br>
            <a:r>
              <a:rPr lang="el-GR" sz="700" dirty="0">
                <a:solidFill>
                  <a:schemeClr val="bg2">
                    <a:lumMod val="10000"/>
                  </a:schemeClr>
                </a:solidFill>
                <a:latin typeface="Tahoma" pitchFamily="34" charset="0"/>
                <a:ea typeface="Tahoma" pitchFamily="34" charset="0"/>
                <a:cs typeface="Tahoma" pitchFamily="34" charset="0"/>
              </a:rPr>
              <a:t/>
            </a:r>
            <a:br>
              <a:rPr lang="el-GR" sz="700" dirty="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rPr>
              <a:t> </a:t>
            </a:r>
            <a:r>
              <a:rPr lang="en-GB" sz="2000" dirty="0" smtClean="0">
                <a:solidFill>
                  <a:schemeClr val="bg2">
                    <a:lumMod val="10000"/>
                  </a:schemeClr>
                </a:solidFill>
                <a:latin typeface="Tahoma" pitchFamily="34" charset="0"/>
                <a:ea typeface="Tahoma" pitchFamily="34" charset="0"/>
                <a:cs typeface="Tahoma" pitchFamily="34" charset="0"/>
              </a:rPr>
              <a:t>Skills </a:t>
            </a:r>
            <a:r>
              <a:rPr lang="en-GB" sz="2000" dirty="0">
                <a:solidFill>
                  <a:schemeClr val="bg2">
                    <a:lumMod val="10000"/>
                  </a:schemeClr>
                </a:solidFill>
                <a:latin typeface="Tahoma" pitchFamily="34" charset="0"/>
                <a:ea typeface="Tahoma" pitchFamily="34" charset="0"/>
                <a:cs typeface="Tahoma" pitchFamily="34" charset="0"/>
              </a:rPr>
              <a:t>required for the conduct of advanced laboratory procedures and use of instrumentation in synthetic and analytical work. </a:t>
            </a:r>
            <a:r>
              <a:rPr lang="el-GR" sz="2000" dirty="0">
                <a:solidFill>
                  <a:schemeClr val="bg2">
                    <a:lumMod val="10000"/>
                  </a:schemeClr>
                </a:solidFill>
                <a:latin typeface="Tahoma" pitchFamily="34" charset="0"/>
                <a:ea typeface="Tahoma" pitchFamily="34" charset="0"/>
                <a:cs typeface="Tahoma" pitchFamily="34" charset="0"/>
              </a:rPr>
              <a:t/>
            </a:r>
            <a:br>
              <a:rPr lang="el-GR" sz="2000" dirty="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rPr>
              <a:t> </a:t>
            </a:r>
            <a:r>
              <a:rPr lang="en-GB" sz="2000" dirty="0" smtClean="0">
                <a:solidFill>
                  <a:schemeClr val="bg2">
                    <a:lumMod val="10000"/>
                  </a:schemeClr>
                </a:solidFill>
                <a:latin typeface="Tahoma" pitchFamily="34" charset="0"/>
                <a:ea typeface="Tahoma" pitchFamily="34" charset="0"/>
                <a:cs typeface="Tahoma" pitchFamily="34" charset="0"/>
              </a:rPr>
              <a:t>Ability </a:t>
            </a:r>
            <a:r>
              <a:rPr lang="en-GB" sz="2000" dirty="0">
                <a:solidFill>
                  <a:schemeClr val="bg2">
                    <a:lumMod val="10000"/>
                  </a:schemeClr>
                </a:solidFill>
                <a:latin typeface="Tahoma" pitchFamily="34" charset="0"/>
                <a:ea typeface="Tahoma" pitchFamily="34" charset="0"/>
                <a:cs typeface="Tahoma" pitchFamily="34" charset="0"/>
              </a:rPr>
              <a:t>to plan and carry out experiments independently, and be self-critical in the evaluation of experimental procedures and outcomes. </a:t>
            </a:r>
            <a:r>
              <a:rPr lang="el-GR" sz="2000" dirty="0">
                <a:solidFill>
                  <a:schemeClr val="bg2">
                    <a:lumMod val="10000"/>
                  </a:schemeClr>
                </a:solidFill>
                <a:latin typeface="Tahoma" pitchFamily="34" charset="0"/>
                <a:ea typeface="Tahoma" pitchFamily="34" charset="0"/>
                <a:cs typeface="Tahoma" pitchFamily="34" charset="0"/>
              </a:rPr>
              <a:t/>
            </a:r>
            <a:br>
              <a:rPr lang="el-GR" sz="2000" dirty="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rPr>
              <a:t> </a:t>
            </a:r>
            <a:r>
              <a:rPr lang="en-GB" sz="2000" dirty="0" smtClean="0">
                <a:solidFill>
                  <a:schemeClr val="bg2">
                    <a:lumMod val="10000"/>
                  </a:schemeClr>
                </a:solidFill>
                <a:latin typeface="Tahoma" pitchFamily="34" charset="0"/>
                <a:ea typeface="Tahoma" pitchFamily="34" charset="0"/>
                <a:cs typeface="Tahoma" pitchFamily="34" charset="0"/>
              </a:rPr>
              <a:t>Ability </a:t>
            </a:r>
            <a:r>
              <a:rPr lang="en-GB" sz="2000" dirty="0">
                <a:solidFill>
                  <a:schemeClr val="bg2">
                    <a:lumMod val="10000"/>
                  </a:schemeClr>
                </a:solidFill>
                <a:latin typeface="Tahoma" pitchFamily="34" charset="0"/>
                <a:ea typeface="Tahoma" pitchFamily="34" charset="0"/>
                <a:cs typeface="Tahoma" pitchFamily="34" charset="0"/>
              </a:rPr>
              <a:t>to take responsibility for laboratory work. </a:t>
            </a:r>
            <a:r>
              <a:rPr lang="el-GR" sz="2000" dirty="0">
                <a:solidFill>
                  <a:schemeClr val="bg2">
                    <a:lumMod val="10000"/>
                  </a:schemeClr>
                </a:solidFill>
                <a:latin typeface="Tahoma" pitchFamily="34" charset="0"/>
                <a:ea typeface="Tahoma" pitchFamily="34" charset="0"/>
                <a:cs typeface="Tahoma" pitchFamily="34" charset="0"/>
              </a:rPr>
              <a:t/>
            </a:r>
            <a:br>
              <a:rPr lang="el-GR" sz="2000" dirty="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ea typeface="Tahoma" pitchFamily="34" charset="0"/>
                <a:cs typeface="Tahoma" pitchFamily="34" charset="0"/>
              </a:rPr>
              <a:t> </a:t>
            </a:r>
            <a:r>
              <a:rPr lang="en-GB" sz="2000" dirty="0">
                <a:solidFill>
                  <a:schemeClr val="bg2">
                    <a:lumMod val="10000"/>
                  </a:schemeClr>
                </a:solidFill>
                <a:latin typeface="Tahoma" pitchFamily="34" charset="0"/>
                <a:ea typeface="Tahoma" pitchFamily="34" charset="0"/>
                <a:cs typeface="Tahoma" pitchFamily="34" charset="0"/>
              </a:rPr>
              <a:t>Ability to use an understanding of the limits of accuracy of experimental data to inform the planning of future work</a:t>
            </a:r>
            <a:r>
              <a:rPr lang="en-GB" sz="2000" dirty="0" smtClean="0">
                <a:solidFill>
                  <a:schemeClr val="bg2">
                    <a:lumMod val="10000"/>
                  </a:schemeClr>
                </a:solidFill>
                <a:latin typeface="Tahoma" pitchFamily="34" charset="0"/>
                <a:ea typeface="Tahoma" pitchFamily="34" charset="0"/>
                <a:cs typeface="Tahoma" pitchFamily="34" charset="0"/>
              </a:rPr>
              <a:t>.</a:t>
            </a:r>
            <a:endParaRPr lang="el-GR" sz="2000" dirty="0">
              <a:solidFill>
                <a:schemeClr val="bg2">
                  <a:lumMod val="10000"/>
                </a:schemeClr>
              </a:solidFill>
              <a:latin typeface="Tahoma" pitchFamily="34" charset="0"/>
              <a:ea typeface="Tahoma" pitchFamily="34" charset="0"/>
              <a:cs typeface="Tahoma" pitchFamily="34"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7943928" y="6552961"/>
            <a:ext cx="1200072" cy="307777"/>
          </a:xfrm>
          <a:prstGeom prst="rect">
            <a:avLst/>
          </a:prstGeom>
        </p:spPr>
        <p:txBody>
          <a:bodyPr wrap="none">
            <a:spAutoFit/>
          </a:bodyPr>
          <a:lstStyle/>
          <a:p>
            <a:r>
              <a:rPr lang="en-GB" sz="1400" dirty="0" err="1" smtClean="0">
                <a:solidFill>
                  <a:srgbClr val="7030A0"/>
                </a:solidFill>
                <a:latin typeface="Tahoma" pitchFamily="34" charset="0"/>
                <a:ea typeface="Tahoma" pitchFamily="34" charset="0"/>
                <a:cs typeface="Tahoma" pitchFamily="34" charset="0"/>
              </a:rPr>
              <a:t>Euromaster</a:t>
            </a:r>
            <a:r>
              <a:rPr lang="en-GB" sz="1400" baseline="30000" dirty="0" smtClean="0">
                <a:solidFill>
                  <a:srgbClr val="7030A0"/>
                </a:solidFill>
                <a:latin typeface="Tahoma" pitchFamily="34" charset="0"/>
                <a:ea typeface="Tahoma" pitchFamily="34" charset="0"/>
                <a:cs typeface="Tahoma" pitchFamily="34" charset="0"/>
              </a:rPr>
              <a:t>®</a:t>
            </a:r>
            <a:endParaRPr lang="el-GR" sz="1400" dirty="0"/>
          </a:p>
        </p:txBody>
      </p:sp>
    </p:spTree>
    <p:extLst>
      <p:ext uri="{BB962C8B-B14F-4D97-AF65-F5344CB8AC3E}">
        <p14:creationId xmlns:p14="http://schemas.microsoft.com/office/powerpoint/2010/main" val="91404968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xfrm>
            <a:off x="142841" y="0"/>
            <a:ext cx="8533615" cy="6858000"/>
          </a:xfrm>
          <a:ln/>
        </p:spPr>
        <p:txBody>
          <a:bodyPr>
            <a:noAutofit/>
          </a:bodyPr>
          <a:lstStyle/>
          <a:p>
            <a:pPr algn="l">
              <a:lnSpc>
                <a:spcPct val="120000"/>
              </a:lnSpc>
            </a:pPr>
            <a:r>
              <a:rPr lang="en-GB" sz="2000" dirty="0" smtClean="0">
                <a:solidFill>
                  <a:schemeClr val="bg2">
                    <a:lumMod val="10000"/>
                  </a:schemeClr>
                </a:solidFill>
                <a:latin typeface="Tahoma" pitchFamily="34" charset="0"/>
                <a:ea typeface="Tahoma" pitchFamily="34" charset="0"/>
                <a:cs typeface="Tahoma" pitchFamily="34" charset="0"/>
              </a:rPr>
              <a:t>In this setting, study programmes that may be may be awarded the </a:t>
            </a:r>
            <a:r>
              <a:rPr lang="en-GB" sz="2000" dirty="0" err="1" smtClean="0">
                <a:solidFill>
                  <a:srgbClr val="7030A0"/>
                </a:solidFill>
                <a:latin typeface="Tahoma" pitchFamily="34" charset="0"/>
                <a:ea typeface="Tahoma" pitchFamily="34" charset="0"/>
                <a:cs typeface="Tahoma" pitchFamily="34" charset="0"/>
              </a:rPr>
              <a:t>Euromasterr</a:t>
            </a:r>
            <a:r>
              <a:rPr lang="en-GB" sz="2000" baseline="30000" dirty="0" smtClean="0">
                <a:solidFill>
                  <a:srgbClr val="7030A0"/>
                </a:solidFill>
                <a:latin typeface="Tahoma" pitchFamily="34" charset="0"/>
                <a:ea typeface="Tahoma" pitchFamily="34" charset="0"/>
                <a:cs typeface="Tahoma" pitchFamily="34" charset="0"/>
              </a:rPr>
              <a:t>®</a:t>
            </a:r>
            <a:r>
              <a:rPr lang="en-GB" sz="2000" dirty="0" smtClean="0">
                <a:solidFill>
                  <a:srgbClr val="7030A0"/>
                </a:solidFill>
                <a:latin typeface="Tahoma" pitchFamily="34" charset="0"/>
                <a:ea typeface="Tahoma" pitchFamily="34" charset="0"/>
                <a:cs typeface="Tahoma" pitchFamily="34" charset="0"/>
              </a:rPr>
              <a:t> Quality Label</a:t>
            </a:r>
            <a:r>
              <a:rPr lang="en-GB" sz="2000" dirty="0" smtClean="0">
                <a:solidFill>
                  <a:schemeClr val="bg2">
                    <a:lumMod val="10000"/>
                  </a:schemeClr>
                </a:solidFill>
                <a:latin typeface="Tahoma" pitchFamily="34" charset="0"/>
                <a:ea typeface="Tahoma" pitchFamily="34" charset="0"/>
                <a:cs typeface="Tahoma" pitchFamily="34" charset="0"/>
              </a:rPr>
              <a:t> include: </a:t>
            </a:r>
            <a:br>
              <a:rPr lang="en-GB" sz="2000" dirty="0" smtClean="0">
                <a:solidFill>
                  <a:schemeClr val="bg2">
                    <a:lumMod val="10000"/>
                  </a:schemeClr>
                </a:solidFill>
                <a:latin typeface="Tahoma" pitchFamily="34" charset="0"/>
                <a:ea typeface="Tahoma" pitchFamily="34" charset="0"/>
                <a:cs typeface="Tahoma" pitchFamily="34" charset="0"/>
              </a:rPr>
            </a:br>
            <a:r>
              <a:rPr lang="en-GB" sz="700" dirty="0" smtClean="0">
                <a:solidFill>
                  <a:schemeClr val="bg2">
                    <a:lumMod val="10000"/>
                  </a:schemeClr>
                </a:solidFill>
                <a:latin typeface="Tahoma" pitchFamily="34" charset="0"/>
                <a:ea typeface="Tahoma" pitchFamily="34" charset="0"/>
                <a:cs typeface="Tahoma" pitchFamily="34" charset="0"/>
              </a:rPr>
              <a:t/>
            </a:r>
            <a:br>
              <a:rPr lang="en-GB" sz="700" dirty="0" smtClean="0">
                <a:solidFill>
                  <a:schemeClr val="bg2">
                    <a:lumMod val="10000"/>
                  </a:schemeClr>
                </a:solidFill>
                <a:latin typeface="Tahoma" pitchFamily="34" charset="0"/>
                <a:ea typeface="Tahoma" pitchFamily="34" charset="0"/>
                <a:cs typeface="Tahoma" pitchFamily="34" charset="0"/>
              </a:rPr>
            </a:br>
            <a:r>
              <a:rPr lang="en-GB" sz="700" dirty="0" smtClean="0">
                <a:solidFill>
                  <a:schemeClr val="bg2">
                    <a:lumMod val="10000"/>
                  </a:schemeClr>
                </a:solidFill>
                <a:latin typeface="Tahoma" pitchFamily="34" charset="0"/>
                <a:ea typeface="Tahoma" pitchFamily="34" charset="0"/>
                <a:cs typeface="Tahoma" pitchFamily="34" charset="0"/>
              </a:rPr>
              <a:t/>
            </a:r>
            <a:br>
              <a:rPr lang="en-GB" sz="700" dirty="0" smtClean="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ea typeface="Tahoma" pitchFamily="34" charset="0"/>
                <a:cs typeface="Tahoma" pitchFamily="34" charset="0"/>
              </a:rPr>
              <a:t> Biochemistry / Biological chemistry.</a:t>
            </a:r>
            <a:br>
              <a:rPr lang="en-GB" sz="2000" dirty="0" smtClean="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ea typeface="Tahoma" pitchFamily="34" charset="0"/>
                <a:cs typeface="Tahoma" pitchFamily="34" charset="0"/>
              </a:rPr>
              <a:t> Industrial chemistry / Technical chemistry.</a:t>
            </a:r>
            <a:br>
              <a:rPr lang="en-GB" sz="2000" dirty="0" smtClean="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ea typeface="Tahoma" pitchFamily="34" charset="0"/>
                <a:cs typeface="Tahoma" pitchFamily="34" charset="0"/>
              </a:rPr>
              <a:t> Food chemistry.</a:t>
            </a:r>
            <a:br>
              <a:rPr lang="en-GB" sz="2000" dirty="0" smtClean="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ea typeface="Tahoma" pitchFamily="34" charset="0"/>
                <a:cs typeface="Tahoma" pitchFamily="34" charset="0"/>
              </a:rPr>
              <a:t> Computational chemistry.</a:t>
            </a:r>
            <a:r>
              <a:rPr lang="en-GB" sz="700" dirty="0" smtClean="0">
                <a:solidFill>
                  <a:schemeClr val="bg2">
                    <a:lumMod val="10000"/>
                  </a:schemeClr>
                </a:solidFill>
                <a:latin typeface="Tahoma" pitchFamily="34" charset="0"/>
                <a:ea typeface="Tahoma" pitchFamily="34" charset="0"/>
                <a:cs typeface="Tahoma" pitchFamily="34" charset="0"/>
              </a:rPr>
              <a:t/>
            </a:r>
            <a:br>
              <a:rPr lang="en-GB" sz="700" dirty="0" smtClean="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ea typeface="Tahoma" pitchFamily="34" charset="0"/>
                <a:cs typeface="Tahoma" pitchFamily="34" charset="0"/>
              </a:rPr>
              <a:t> Science education.</a:t>
            </a:r>
            <a:br>
              <a:rPr lang="en-GB" sz="2000" dirty="0" smtClean="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ea typeface="Tahoma" pitchFamily="34" charset="0"/>
                <a:cs typeface="Tahoma" pitchFamily="34" charset="0"/>
              </a:rPr>
              <a:t> Materials science.</a:t>
            </a:r>
            <a:br>
              <a:rPr lang="en-GB" sz="2000" dirty="0" smtClean="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ea typeface="Tahoma" pitchFamily="34" charset="0"/>
                <a:cs typeface="Tahoma" pitchFamily="34" charset="0"/>
              </a:rPr>
              <a:t> Environmental science.</a:t>
            </a:r>
            <a:br>
              <a:rPr lang="en-GB" sz="2000" dirty="0" smtClean="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ea typeface="Tahoma" pitchFamily="34" charset="0"/>
                <a:cs typeface="Tahoma" pitchFamily="34" charset="0"/>
              </a:rPr>
              <a:t> Conservation science. </a:t>
            </a:r>
            <a:endParaRPr lang="el-GR" sz="2000" dirty="0">
              <a:solidFill>
                <a:schemeClr val="bg2">
                  <a:lumMod val="10000"/>
                </a:schemeClr>
              </a:solidFill>
              <a:latin typeface="Tahoma" pitchFamily="34" charset="0"/>
              <a:ea typeface="Tahoma" pitchFamily="34" charset="0"/>
              <a:cs typeface="Tahoma" pitchFamily="34"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7943928" y="6552961"/>
            <a:ext cx="1200072" cy="307777"/>
          </a:xfrm>
          <a:prstGeom prst="rect">
            <a:avLst/>
          </a:prstGeom>
        </p:spPr>
        <p:txBody>
          <a:bodyPr wrap="none">
            <a:spAutoFit/>
          </a:bodyPr>
          <a:lstStyle/>
          <a:p>
            <a:r>
              <a:rPr lang="en-GB" sz="1400" dirty="0" err="1" smtClean="0">
                <a:solidFill>
                  <a:srgbClr val="7030A0"/>
                </a:solidFill>
                <a:latin typeface="Tahoma" pitchFamily="34" charset="0"/>
                <a:ea typeface="Tahoma" pitchFamily="34" charset="0"/>
                <a:cs typeface="Tahoma" pitchFamily="34" charset="0"/>
              </a:rPr>
              <a:t>Euromaster</a:t>
            </a:r>
            <a:r>
              <a:rPr lang="en-GB" sz="1400" baseline="30000" dirty="0" smtClean="0">
                <a:solidFill>
                  <a:srgbClr val="7030A0"/>
                </a:solidFill>
                <a:latin typeface="Tahoma" pitchFamily="34" charset="0"/>
                <a:ea typeface="Tahoma" pitchFamily="34" charset="0"/>
                <a:cs typeface="Tahoma" pitchFamily="34" charset="0"/>
              </a:rPr>
              <a:t>®</a:t>
            </a:r>
            <a:endParaRPr lang="el-GR" sz="1400" dirty="0"/>
          </a:p>
        </p:txBody>
      </p:sp>
    </p:spTree>
    <p:extLst>
      <p:ext uri="{BB962C8B-B14F-4D97-AF65-F5344CB8AC3E}">
        <p14:creationId xmlns:p14="http://schemas.microsoft.com/office/powerpoint/2010/main" val="148381080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xfrm>
            <a:off x="142841" y="0"/>
            <a:ext cx="8533615" cy="6858000"/>
          </a:xfrm>
          <a:ln/>
        </p:spPr>
        <p:txBody>
          <a:bodyPr>
            <a:noAutofit/>
          </a:bodyPr>
          <a:lstStyle/>
          <a:p>
            <a:pPr algn="l">
              <a:lnSpc>
                <a:spcPct val="130000"/>
              </a:lnSpc>
            </a:pPr>
            <a:r>
              <a:rPr lang="en-GB" sz="2000" dirty="0" smtClean="0">
                <a:solidFill>
                  <a:schemeClr val="bg2">
                    <a:lumMod val="10000"/>
                  </a:schemeClr>
                </a:solidFill>
                <a:latin typeface="Tahoma" pitchFamily="34" charset="0"/>
                <a:ea typeface="Tahoma" pitchFamily="34" charset="0"/>
                <a:cs typeface="Tahoma" pitchFamily="34" charset="0"/>
              </a:rPr>
              <a:t>The </a:t>
            </a:r>
            <a:r>
              <a:rPr lang="en-GB" sz="2000" dirty="0" err="1" smtClean="0">
                <a:solidFill>
                  <a:srgbClr val="7030A0"/>
                </a:solidFill>
                <a:latin typeface="Tahoma" pitchFamily="34" charset="0"/>
                <a:ea typeface="Tahoma" pitchFamily="34" charset="0"/>
                <a:cs typeface="Tahoma" pitchFamily="34" charset="0"/>
              </a:rPr>
              <a:t>Euromaster</a:t>
            </a:r>
            <a:r>
              <a:rPr lang="en-GB" sz="2000" baseline="30000" dirty="0" smtClean="0">
                <a:solidFill>
                  <a:srgbClr val="7030A0"/>
                </a:solidFill>
                <a:latin typeface="Tahoma" pitchFamily="34" charset="0"/>
                <a:ea typeface="Tahoma" pitchFamily="34" charset="0"/>
                <a:cs typeface="Tahoma" pitchFamily="34" charset="0"/>
              </a:rPr>
              <a:t>®</a:t>
            </a:r>
            <a:r>
              <a:rPr lang="en-GB" sz="2000" dirty="0" smtClean="0">
                <a:solidFill>
                  <a:srgbClr val="7030A0"/>
                </a:solidFill>
                <a:latin typeface="Tahoma" pitchFamily="34" charset="0"/>
                <a:ea typeface="Tahoma" pitchFamily="34" charset="0"/>
                <a:cs typeface="Tahoma" pitchFamily="34" charset="0"/>
              </a:rPr>
              <a:t> Quality Label</a:t>
            </a:r>
            <a:r>
              <a:rPr lang="en-GB" sz="2000" dirty="0" smtClean="0">
                <a:solidFill>
                  <a:schemeClr val="bg2">
                    <a:lumMod val="10000"/>
                  </a:schemeClr>
                </a:solidFill>
                <a:latin typeface="Tahoma" pitchFamily="34" charset="0"/>
                <a:ea typeface="Tahoma" pitchFamily="34" charset="0"/>
                <a:cs typeface="Tahoma" pitchFamily="34" charset="0"/>
              </a:rPr>
              <a:t> has been awarded to programmes in biochemistry, industrial chemistry, technical chemistry, computational chemistry, </a:t>
            </a:r>
            <a:r>
              <a:rPr lang="en-GB" sz="2000" dirty="0">
                <a:solidFill>
                  <a:schemeClr val="bg2">
                    <a:lumMod val="10000"/>
                  </a:schemeClr>
                </a:solidFill>
                <a:latin typeface="Tahoma" pitchFamily="34" charset="0"/>
                <a:ea typeface="Tahoma" pitchFamily="34" charset="0"/>
                <a:cs typeface="Tahoma" pitchFamily="34" charset="0"/>
              </a:rPr>
              <a:t>science education </a:t>
            </a:r>
            <a:r>
              <a:rPr lang="en-GB" sz="2000" dirty="0" smtClean="0">
                <a:solidFill>
                  <a:schemeClr val="bg2">
                    <a:lumMod val="10000"/>
                  </a:schemeClr>
                </a:solidFill>
                <a:latin typeface="Tahoma" pitchFamily="34" charset="0"/>
                <a:ea typeface="Tahoma" pitchFamily="34" charset="0"/>
                <a:cs typeface="Tahoma" pitchFamily="34" charset="0"/>
              </a:rPr>
              <a:t>and </a:t>
            </a:r>
            <a:r>
              <a:rPr lang="en-GB" sz="2000" dirty="0">
                <a:solidFill>
                  <a:schemeClr val="bg2">
                    <a:lumMod val="10000"/>
                  </a:schemeClr>
                </a:solidFill>
                <a:latin typeface="Tahoma" pitchFamily="34" charset="0"/>
                <a:ea typeface="Tahoma" pitchFamily="34" charset="0"/>
                <a:cs typeface="Tahoma" pitchFamily="34" charset="0"/>
              </a:rPr>
              <a:t>conservation science</a:t>
            </a:r>
            <a:r>
              <a:rPr lang="en-GB" sz="2000" dirty="0" smtClean="0">
                <a:solidFill>
                  <a:schemeClr val="bg2">
                    <a:lumMod val="10000"/>
                  </a:schemeClr>
                </a:solidFill>
                <a:latin typeface="Tahoma" pitchFamily="34" charset="0"/>
                <a:ea typeface="Tahoma" pitchFamily="34" charset="0"/>
                <a:cs typeface="Tahoma" pitchFamily="34" charset="0"/>
              </a:rPr>
              <a:t>.</a:t>
            </a:r>
            <a:br>
              <a:rPr lang="en-GB" sz="2000" dirty="0" smtClean="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Tahoma" pitchFamily="34" charset="0"/>
                <a:ea typeface="Tahoma" pitchFamily="34" charset="0"/>
                <a:cs typeface="Tahoma" pitchFamily="34" charset="0"/>
              </a:rPr>
              <a:t/>
            </a:r>
            <a:br>
              <a:rPr lang="en-GB" sz="2000" dirty="0" smtClean="0">
                <a:solidFill>
                  <a:schemeClr val="bg2">
                    <a:lumMod val="10000"/>
                  </a:schemeClr>
                </a:solidFill>
                <a:latin typeface="Tahoma" pitchFamily="34" charset="0"/>
                <a:ea typeface="Tahoma" pitchFamily="34" charset="0"/>
                <a:cs typeface="Tahoma" pitchFamily="34" charset="0"/>
              </a:rPr>
            </a:br>
            <a:r>
              <a:rPr lang="en-GB" sz="2000" b="1" dirty="0" smtClean="0">
                <a:solidFill>
                  <a:srgbClr val="7030A0"/>
                </a:solidFill>
                <a:latin typeface="Tahoma" pitchFamily="34" charset="0"/>
                <a:ea typeface="Tahoma" pitchFamily="34" charset="0"/>
                <a:cs typeface="Tahoma" pitchFamily="34" charset="0"/>
              </a:rPr>
              <a:t>http://ectn-assoc.cpe.fr/chemistry-eurolabels/</a:t>
            </a:r>
            <a:endParaRPr lang="el-GR" sz="2000" dirty="0">
              <a:solidFill>
                <a:schemeClr val="bg2">
                  <a:lumMod val="10000"/>
                </a:schemeClr>
              </a:solidFill>
              <a:latin typeface="Tahoma" pitchFamily="34" charset="0"/>
              <a:ea typeface="Tahoma" pitchFamily="34" charset="0"/>
              <a:cs typeface="Tahoma" pitchFamily="34"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7943928" y="6552961"/>
            <a:ext cx="1200072" cy="307777"/>
          </a:xfrm>
          <a:prstGeom prst="rect">
            <a:avLst/>
          </a:prstGeom>
        </p:spPr>
        <p:txBody>
          <a:bodyPr wrap="none">
            <a:spAutoFit/>
          </a:bodyPr>
          <a:lstStyle/>
          <a:p>
            <a:r>
              <a:rPr lang="en-GB" sz="1400" dirty="0" err="1" smtClean="0">
                <a:solidFill>
                  <a:srgbClr val="7030A0"/>
                </a:solidFill>
                <a:latin typeface="Tahoma" pitchFamily="34" charset="0"/>
                <a:ea typeface="Tahoma" pitchFamily="34" charset="0"/>
                <a:cs typeface="Tahoma" pitchFamily="34" charset="0"/>
              </a:rPr>
              <a:t>Euromaster</a:t>
            </a:r>
            <a:r>
              <a:rPr lang="en-GB" sz="1400" baseline="30000" dirty="0" smtClean="0">
                <a:solidFill>
                  <a:srgbClr val="7030A0"/>
                </a:solidFill>
                <a:latin typeface="Tahoma" pitchFamily="34" charset="0"/>
                <a:ea typeface="Tahoma" pitchFamily="34" charset="0"/>
                <a:cs typeface="Tahoma" pitchFamily="34" charset="0"/>
              </a:rPr>
              <a:t>®</a:t>
            </a:r>
            <a:endParaRPr lang="el-GR" sz="1400" dirty="0"/>
          </a:p>
        </p:txBody>
      </p:sp>
    </p:spTree>
    <p:extLst>
      <p:ext uri="{BB962C8B-B14F-4D97-AF65-F5344CB8AC3E}">
        <p14:creationId xmlns:p14="http://schemas.microsoft.com/office/powerpoint/2010/main" val="371278658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1" y="0"/>
            <a:ext cx="9001159" cy="6858000"/>
          </a:xfrm>
        </p:spPr>
        <p:txBody>
          <a:bodyPr>
            <a:normAutofit/>
          </a:bodyPr>
          <a:lstStyle/>
          <a:p>
            <a:pPr algn="l"/>
            <a:r>
              <a:rPr lang="en-GB" sz="2400" b="1" dirty="0" smtClean="0">
                <a:solidFill>
                  <a:srgbClr val="7030A0"/>
                </a:solidFill>
                <a:latin typeface="Tahoma" pitchFamily="34" charset="0"/>
                <a:cs typeface="Tahoma" pitchFamily="34" charset="0"/>
              </a:rPr>
              <a:t>Third Cycle Studies</a:t>
            </a:r>
            <a:endParaRPr lang="en-GB" sz="2400" b="1" dirty="0">
              <a:solidFill>
                <a:srgbClr val="7030A0"/>
              </a:solidFill>
              <a:latin typeface="Tahoma" pitchFamily="34" charset="0"/>
              <a:cs typeface="Tahoma"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50565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Grp="1" noChangeArrowheads="1"/>
          </p:cNvSpPr>
          <p:nvPr>
            <p:ph type="title"/>
          </p:nvPr>
        </p:nvSpPr>
        <p:spPr>
          <a:xfrm>
            <a:off x="142841" y="0"/>
            <a:ext cx="8461607" cy="6857999"/>
          </a:xfrm>
          <a:ln/>
        </p:spPr>
        <p:txBody>
          <a:bodyPr/>
          <a:lstStyle/>
          <a:p>
            <a:pPr algn="l">
              <a:lnSpc>
                <a:spcPct val="12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smtClean="0">
                <a:solidFill>
                  <a:srgbClr val="7030A0"/>
                </a:solidFill>
                <a:latin typeface="Tahoma" pitchFamily="34" charset="0"/>
              </a:rPr>
              <a:t/>
            </a:r>
            <a:br>
              <a:rPr lang="en-GB" sz="2000" dirty="0" smtClean="0">
                <a:solidFill>
                  <a:srgbClr val="7030A0"/>
                </a:solidFill>
                <a:latin typeface="Tahoma" pitchFamily="34" charset="0"/>
              </a:rPr>
            </a:br>
            <a:r>
              <a:rPr lang="en-GB" sz="2000" b="1" dirty="0">
                <a:solidFill>
                  <a:srgbClr val="7030A0"/>
                </a:solidFill>
                <a:latin typeface="Tahoma" pitchFamily="34" charset="0"/>
              </a:rPr>
              <a:t>Budapest </a:t>
            </a:r>
            <a:r>
              <a:rPr lang="en-GB" sz="2000" b="1" dirty="0" smtClean="0">
                <a:solidFill>
                  <a:srgbClr val="7030A0"/>
                </a:solidFill>
                <a:latin typeface="Tahoma" pitchFamily="34" charset="0"/>
              </a:rPr>
              <a:t>Descriptors </a:t>
            </a:r>
            <a:r>
              <a:rPr lang="en-GB" sz="2000" b="1" dirty="0">
                <a:solidFill>
                  <a:srgbClr val="7030A0"/>
                </a:solidFill>
                <a:latin typeface="Tahoma" pitchFamily="34" charset="0"/>
              </a:rPr>
              <a:t>for the </a:t>
            </a:r>
            <a:r>
              <a:rPr lang="en-GB" sz="2000" b="1" dirty="0" smtClean="0">
                <a:solidFill>
                  <a:srgbClr val="7030A0"/>
                </a:solidFill>
                <a:latin typeface="Tahoma" pitchFamily="34" charset="0"/>
              </a:rPr>
              <a:t>Third Cycle</a:t>
            </a:r>
            <a:r>
              <a:rPr lang="en-GB" sz="2000" dirty="0" smtClean="0">
                <a:solidFill>
                  <a:srgbClr val="7030A0"/>
                </a:solidFill>
                <a:latin typeface="Tahoma" pitchFamily="34" charset="0"/>
              </a:rPr>
              <a:t/>
            </a:r>
            <a:br>
              <a:rPr lang="en-GB" sz="2000" dirty="0" smtClean="0">
                <a:solidFill>
                  <a:srgbClr val="7030A0"/>
                </a:solidFill>
                <a:latin typeface="Tahoma" pitchFamily="34" charset="0"/>
              </a:rPr>
            </a:br>
            <a:r>
              <a:rPr lang="en-GB" sz="700" dirty="0">
                <a:solidFill>
                  <a:srgbClr val="7030A0"/>
                </a:solidFill>
                <a:latin typeface="Tahoma" pitchFamily="34" charset="0"/>
              </a:rPr>
              <a:t/>
            </a:r>
            <a:br>
              <a:rPr lang="en-GB" sz="700" dirty="0">
                <a:solidFill>
                  <a:srgbClr val="7030A0"/>
                </a:solidFill>
                <a:latin typeface="Tahoma" pitchFamily="34" charset="0"/>
              </a:rPr>
            </a:br>
            <a:r>
              <a:rPr lang="en-GB" sz="2000" dirty="0" smtClean="0">
                <a:solidFill>
                  <a:schemeClr val="bg2">
                    <a:lumMod val="10000"/>
                  </a:schemeClr>
                </a:solidFill>
                <a:latin typeface="Tahoma" pitchFamily="34" charset="0"/>
              </a:rPr>
              <a:t>Third cycle (doctoral) degrees in chemistry are awarded to students who: </a:t>
            </a:r>
            <a:br>
              <a:rPr lang="en-GB" sz="2000" dirty="0" smtClean="0">
                <a:solidFill>
                  <a:schemeClr val="bg2">
                    <a:lumMod val="10000"/>
                  </a:schemeClr>
                </a:solidFill>
                <a:latin typeface="Tahoma" pitchFamily="34" charset="0"/>
              </a:rPr>
            </a:br>
            <a:r>
              <a:rPr lang="en-GB" sz="700" dirty="0" smtClean="0">
                <a:solidFill>
                  <a:schemeClr val="bg2">
                    <a:lumMod val="10000"/>
                  </a:schemeClr>
                </a:solidFill>
                <a:latin typeface="Tahoma" pitchFamily="34" charset="0"/>
              </a:rPr>
              <a:t/>
            </a:r>
            <a:br>
              <a:rPr lang="en-GB" sz="700" dirty="0" smtClean="0">
                <a:solidFill>
                  <a:schemeClr val="bg2">
                    <a:lumMod val="10000"/>
                  </a:schemeClr>
                </a:solidFill>
                <a:latin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rPr>
              <a:t> Have demonstrated a systematic understanding of an aspect of the science of chemistry and mastery of those skills and methods of research associated with the topic of this research.</a:t>
            </a:r>
            <a:br>
              <a:rPr lang="en-GB" sz="2000" dirty="0" smtClean="0">
                <a:solidFill>
                  <a:schemeClr val="bg2">
                    <a:lumMod val="10000"/>
                  </a:schemeClr>
                </a:solidFill>
                <a:latin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rPr>
              <a:t> Have demonstrated the ability to conceive, design, implement and develop a substantial process of research in chemical sciences with rigour and integrity.</a:t>
            </a:r>
            <a:br>
              <a:rPr lang="en-GB" sz="2000" dirty="0" smtClean="0">
                <a:solidFill>
                  <a:schemeClr val="bg2">
                    <a:lumMod val="10000"/>
                  </a:schemeClr>
                </a:solidFill>
                <a:latin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rPr>
              <a:t> Have made a contribution through original research that extends the frontier of knowledge in chemical science by developing a substantial body of work, some of which merits national or international refereed publication.</a:t>
            </a:r>
            <a:br>
              <a:rPr lang="en-GB" sz="2000" dirty="0" smtClean="0">
                <a:solidFill>
                  <a:schemeClr val="bg2">
                    <a:lumMod val="10000"/>
                  </a:schemeClr>
                </a:solidFill>
                <a:latin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rPr>
              <a:t> Have competences which fit them for employment as professional chemists in senior positions in chemical and related industries, or for a progression to a career in academic research.</a:t>
            </a:r>
            <a:endParaRPr lang="en-GB" sz="2000" dirty="0">
              <a:solidFill>
                <a:schemeClr val="bg2">
                  <a:lumMod val="10000"/>
                </a:schemeClr>
              </a:solidFill>
              <a:latin typeface="Tahoma" pitchFamily="34"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7283298" y="6550224"/>
            <a:ext cx="1860702" cy="307777"/>
          </a:xfrm>
          <a:prstGeom prst="rect">
            <a:avLst/>
          </a:prstGeom>
        </p:spPr>
        <p:txBody>
          <a:bodyPr wrap="none">
            <a:spAutoFit/>
          </a:bodyPr>
          <a:lstStyle/>
          <a:p>
            <a:r>
              <a:rPr lang="en-GB" sz="1400" dirty="0">
                <a:solidFill>
                  <a:srgbClr val="7030A0"/>
                </a:solidFill>
                <a:latin typeface="Tahoma" pitchFamily="34" charset="0"/>
                <a:ea typeface="Tahoma" pitchFamily="34" charset="0"/>
                <a:cs typeface="Tahoma" pitchFamily="34" charset="0"/>
              </a:rPr>
              <a:t>Budapest </a:t>
            </a:r>
            <a:r>
              <a:rPr lang="en-GB" sz="1400" dirty="0" smtClean="0">
                <a:solidFill>
                  <a:srgbClr val="7030A0"/>
                </a:solidFill>
                <a:latin typeface="Tahoma" pitchFamily="34" charset="0"/>
                <a:ea typeface="Tahoma" pitchFamily="34" charset="0"/>
                <a:cs typeface="Tahoma" pitchFamily="34" charset="0"/>
              </a:rPr>
              <a:t>Descriptors</a:t>
            </a:r>
            <a:endParaRPr lang="el-GR" sz="1400" dirty="0">
              <a:solidFill>
                <a:srgbClr val="7030A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23380408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Grp="1" noChangeArrowheads="1"/>
          </p:cNvSpPr>
          <p:nvPr>
            <p:ph type="title"/>
          </p:nvPr>
        </p:nvSpPr>
        <p:spPr>
          <a:xfrm>
            <a:off x="108091" y="0"/>
            <a:ext cx="8496357" cy="6858000"/>
          </a:xfrm>
          <a:ln/>
        </p:spPr>
        <p:txBody>
          <a:bodyPr/>
          <a:lstStyle/>
          <a:p>
            <a:pPr algn="l">
              <a:lnSpc>
                <a:spcPct val="12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smtClean="0">
                <a:solidFill>
                  <a:schemeClr val="bg2">
                    <a:lumMod val="10000"/>
                  </a:schemeClr>
                </a:solidFill>
                <a:latin typeface="Tahoma" pitchFamily="34" charset="0"/>
              </a:rPr>
              <a:t>Such graduates:</a:t>
            </a:r>
            <a:br>
              <a:rPr lang="en-GB" sz="2000" dirty="0" smtClean="0">
                <a:solidFill>
                  <a:schemeClr val="bg2">
                    <a:lumMod val="10000"/>
                  </a:schemeClr>
                </a:solidFill>
                <a:latin typeface="Tahoma" pitchFamily="34" charset="0"/>
              </a:rPr>
            </a:br>
            <a:r>
              <a:rPr lang="en-GB" sz="700" dirty="0" smtClean="0">
                <a:solidFill>
                  <a:schemeClr val="bg2">
                    <a:lumMod val="10000"/>
                  </a:schemeClr>
                </a:solidFill>
                <a:latin typeface="Tahoma" pitchFamily="34" charset="0"/>
              </a:rPr>
              <a:t/>
            </a:r>
            <a:br>
              <a:rPr lang="en-GB" sz="700" dirty="0" smtClean="0">
                <a:solidFill>
                  <a:schemeClr val="bg2">
                    <a:lumMod val="10000"/>
                  </a:schemeClr>
                </a:solidFill>
                <a:latin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rPr>
              <a:t> Are capable of critical analysis, evaluation and synthesis of new and complex ideas.</a:t>
            </a:r>
            <a:br>
              <a:rPr lang="en-GB" sz="2000" dirty="0" smtClean="0">
                <a:solidFill>
                  <a:schemeClr val="bg2">
                    <a:lumMod val="10000"/>
                  </a:schemeClr>
                </a:solidFill>
                <a:latin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rPr>
              <a:t> Can communicate with their peers, the larger scholarly community and with society in general about their areas of expertise.</a:t>
            </a:r>
            <a:br>
              <a:rPr lang="en-GB" sz="2000" dirty="0" smtClean="0">
                <a:solidFill>
                  <a:schemeClr val="bg2">
                    <a:lumMod val="10000"/>
                  </a:schemeClr>
                </a:solidFill>
                <a:latin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rPr>
              <a:t> Can be expected to be able to promote, within both academic and professional contexts, scientific and technological advancement in a knowledge based society.</a:t>
            </a:r>
            <a:endParaRPr lang="en-GB" sz="2000" dirty="0">
              <a:solidFill>
                <a:schemeClr val="bg2">
                  <a:lumMod val="10000"/>
                </a:schemeClr>
              </a:solidFill>
              <a:latin typeface="Tahoma" pitchFamily="34"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475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7283298" y="6532222"/>
            <a:ext cx="1860702" cy="307777"/>
          </a:xfrm>
          <a:prstGeom prst="rect">
            <a:avLst/>
          </a:prstGeom>
        </p:spPr>
        <p:txBody>
          <a:bodyPr wrap="none">
            <a:spAutoFit/>
          </a:bodyPr>
          <a:lstStyle/>
          <a:p>
            <a:r>
              <a:rPr lang="en-GB" sz="1400" dirty="0">
                <a:solidFill>
                  <a:srgbClr val="7030A0"/>
                </a:solidFill>
                <a:latin typeface="Tahoma" pitchFamily="34" charset="0"/>
                <a:ea typeface="Tahoma" pitchFamily="34" charset="0"/>
                <a:cs typeface="Tahoma" pitchFamily="34" charset="0"/>
              </a:rPr>
              <a:t>Budapest </a:t>
            </a:r>
            <a:r>
              <a:rPr lang="en-GB" sz="1400" dirty="0" smtClean="0">
                <a:solidFill>
                  <a:srgbClr val="7030A0"/>
                </a:solidFill>
                <a:latin typeface="Tahoma" pitchFamily="34" charset="0"/>
                <a:ea typeface="Tahoma" pitchFamily="34" charset="0"/>
                <a:cs typeface="Tahoma" pitchFamily="34" charset="0"/>
              </a:rPr>
              <a:t>Descriptors</a:t>
            </a:r>
            <a:endParaRPr lang="el-GR" sz="1400" dirty="0">
              <a:solidFill>
                <a:srgbClr val="7030A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98659829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1" y="0"/>
            <a:ext cx="8612911" cy="6858000"/>
          </a:xfrm>
        </p:spPr>
        <p:txBody>
          <a:bodyPr>
            <a:normAutofit/>
          </a:bodyPr>
          <a:lstStyle/>
          <a:p>
            <a:pPr algn="l">
              <a:lnSpc>
                <a:spcPct val="120000"/>
              </a:lnSpc>
            </a:pPr>
            <a:r>
              <a:rPr lang="en-GB" sz="2000" b="1" dirty="0">
                <a:solidFill>
                  <a:srgbClr val="7030A0"/>
                </a:solidFill>
                <a:latin typeface="Tahoma" pitchFamily="34" charset="0"/>
                <a:ea typeface="Tahoma" pitchFamily="34" charset="0"/>
                <a:cs typeface="Tahoma" pitchFamily="34" charset="0"/>
              </a:rPr>
              <a:t>Chemistry Doctorate </a:t>
            </a:r>
            <a:r>
              <a:rPr lang="en-GB" sz="2000" b="1" dirty="0" err="1">
                <a:solidFill>
                  <a:srgbClr val="7030A0"/>
                </a:solidFill>
                <a:latin typeface="Tahoma" pitchFamily="34" charset="0"/>
                <a:ea typeface="Tahoma" pitchFamily="34" charset="0"/>
                <a:cs typeface="Tahoma" pitchFamily="34" charset="0"/>
              </a:rPr>
              <a:t>Eurolabel</a:t>
            </a:r>
            <a:r>
              <a:rPr lang="en-GB" sz="2000" b="1" baseline="30000" dirty="0">
                <a:solidFill>
                  <a:srgbClr val="7030A0"/>
                </a:solidFill>
                <a:latin typeface="Tahoma" pitchFamily="34" charset="0"/>
                <a:ea typeface="Tahoma" pitchFamily="34" charset="0"/>
                <a:cs typeface="Tahoma" pitchFamily="34" charset="0"/>
              </a:rPr>
              <a:t>® </a:t>
            </a:r>
            <a:r>
              <a:rPr lang="en-GB" sz="2000" baseline="30000" dirty="0" smtClean="0">
                <a:solidFill>
                  <a:srgbClr val="7030A0"/>
                </a:solidFill>
                <a:latin typeface="Tahoma" pitchFamily="34" charset="0"/>
                <a:ea typeface="Tahoma" pitchFamily="34" charset="0"/>
                <a:cs typeface="Tahoma" pitchFamily="34" charset="0"/>
              </a:rPr>
              <a:t/>
            </a:r>
            <a:br>
              <a:rPr lang="en-GB" sz="2000" baseline="30000" dirty="0" smtClean="0">
                <a:solidFill>
                  <a:srgbClr val="7030A0"/>
                </a:solidFill>
                <a:latin typeface="Tahoma" pitchFamily="34" charset="0"/>
                <a:ea typeface="Tahoma" pitchFamily="34" charset="0"/>
                <a:cs typeface="Tahoma" pitchFamily="34" charset="0"/>
              </a:rPr>
            </a:br>
            <a:r>
              <a:rPr lang="en-GB" sz="700" baseline="30000" dirty="0">
                <a:solidFill>
                  <a:srgbClr val="7030A0"/>
                </a:solidFill>
                <a:latin typeface="Tahoma" pitchFamily="34" charset="0"/>
                <a:ea typeface="Tahoma" pitchFamily="34" charset="0"/>
                <a:cs typeface="Tahoma" pitchFamily="34" charset="0"/>
              </a:rPr>
              <a:t/>
            </a:r>
            <a:br>
              <a:rPr lang="en-GB" sz="700" baseline="30000" dirty="0">
                <a:solidFill>
                  <a:srgbClr val="7030A0"/>
                </a:solidFill>
                <a:latin typeface="Tahoma" pitchFamily="34" charset="0"/>
                <a:ea typeface="Tahoma" pitchFamily="34" charset="0"/>
                <a:cs typeface="Tahoma" pitchFamily="34" charset="0"/>
              </a:rPr>
            </a:br>
            <a:r>
              <a:rPr lang="en-GB" sz="2000" dirty="0" smtClean="0">
                <a:solidFill>
                  <a:schemeClr val="bg2">
                    <a:lumMod val="10000"/>
                  </a:schemeClr>
                </a:solidFill>
                <a:latin typeface="Tahoma" pitchFamily="34" charset="0"/>
                <a:ea typeface="Tahoma" pitchFamily="34" charset="0"/>
                <a:cs typeface="Tahoma" pitchFamily="34" charset="0"/>
              </a:rPr>
              <a:t>As a framework for a third cycle qualification, the </a:t>
            </a:r>
            <a:r>
              <a:rPr lang="en-GB" sz="2000" dirty="0" smtClean="0">
                <a:solidFill>
                  <a:srgbClr val="7030A0"/>
                </a:solidFill>
                <a:latin typeface="Tahoma" pitchFamily="34" charset="0"/>
                <a:ea typeface="Tahoma" pitchFamily="34" charset="0"/>
                <a:cs typeface="Tahoma" pitchFamily="34" charset="0"/>
              </a:rPr>
              <a:t>Chemistry Doctorate </a:t>
            </a:r>
            <a:r>
              <a:rPr lang="en-GB" sz="2000" dirty="0" err="1" smtClean="0">
                <a:solidFill>
                  <a:srgbClr val="7030A0"/>
                </a:solidFill>
                <a:latin typeface="Tahoma" pitchFamily="34" charset="0"/>
                <a:ea typeface="Tahoma" pitchFamily="34" charset="0"/>
                <a:cs typeface="Tahoma" pitchFamily="34" charset="0"/>
              </a:rPr>
              <a:t>Eurolabel</a:t>
            </a:r>
            <a:r>
              <a:rPr lang="en-GB" sz="2000" baseline="30000" dirty="0" smtClean="0">
                <a:solidFill>
                  <a:srgbClr val="7030A0"/>
                </a:solidFill>
                <a:latin typeface="Tahoma" pitchFamily="34" charset="0"/>
                <a:ea typeface="Tahoma" pitchFamily="34" charset="0"/>
                <a:cs typeface="Tahoma" pitchFamily="34" charset="0"/>
              </a:rPr>
              <a:t>®</a:t>
            </a:r>
            <a:r>
              <a:rPr lang="en-GB" sz="2000" baseline="30000" dirty="0" smtClean="0">
                <a:solidFill>
                  <a:schemeClr val="accent6">
                    <a:lumMod val="75000"/>
                  </a:schemeClr>
                </a:solidFill>
                <a:latin typeface="Tahoma" pitchFamily="34" charset="0"/>
                <a:ea typeface="Tahoma" pitchFamily="34" charset="0"/>
                <a:cs typeface="Tahoma" pitchFamily="34" charset="0"/>
              </a:rPr>
              <a:t> </a:t>
            </a:r>
            <a:r>
              <a:rPr lang="en-GB" sz="2000" dirty="0" smtClean="0">
                <a:solidFill>
                  <a:schemeClr val="bg2">
                    <a:lumMod val="10000"/>
                  </a:schemeClr>
                </a:solidFill>
                <a:latin typeface="Tahoma" pitchFamily="34" charset="0"/>
                <a:ea typeface="Tahoma" pitchFamily="34" charset="0"/>
                <a:cs typeface="Tahoma" pitchFamily="34" charset="0"/>
              </a:rPr>
              <a:t>interests institutions which have introduced doctoral programmes in chemical sciences. </a:t>
            </a:r>
            <a:br>
              <a:rPr lang="en-GB" sz="2000" dirty="0" smtClean="0">
                <a:solidFill>
                  <a:schemeClr val="bg2">
                    <a:lumMod val="10000"/>
                  </a:schemeClr>
                </a:solidFill>
                <a:latin typeface="Tahoma" pitchFamily="34" charset="0"/>
                <a:ea typeface="Tahoma" pitchFamily="34" charset="0"/>
                <a:cs typeface="Tahoma" pitchFamily="34" charset="0"/>
              </a:rPr>
            </a:br>
            <a:r>
              <a:rPr lang="en-GB" sz="700" dirty="0">
                <a:solidFill>
                  <a:schemeClr val="bg2">
                    <a:lumMod val="10000"/>
                  </a:schemeClr>
                </a:solidFill>
                <a:latin typeface="Tahoma" pitchFamily="34" charset="0"/>
                <a:ea typeface="Tahoma" pitchFamily="34" charset="0"/>
                <a:cs typeface="Tahoma" pitchFamily="34" charset="0"/>
              </a:rPr>
              <a:t/>
            </a:r>
            <a:br>
              <a:rPr lang="en-GB" sz="700" dirty="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Tahoma" pitchFamily="34" charset="0"/>
                <a:ea typeface="Tahoma" pitchFamily="34" charset="0"/>
                <a:cs typeface="Tahoma" pitchFamily="34" charset="0"/>
              </a:rPr>
              <a:t>It is fostering quality assurance for doctoral degrees in chemistry, is promoting mobility at a global level, and is guaranteeing harmonisation and transparency towards the research community and the labour market. </a:t>
            </a:r>
            <a:endParaRPr lang="en-GB" sz="2000" dirty="0">
              <a:solidFill>
                <a:schemeClr val="tx1">
                  <a:lumMod val="95000"/>
                  <a:lumOff val="5000"/>
                </a:schemeClr>
              </a:solidFill>
              <a:latin typeface="Tahoma" pitchFamily="34" charset="0"/>
              <a:cs typeface="Tahoma"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6444964" y="6573699"/>
            <a:ext cx="2697405" cy="307777"/>
          </a:xfrm>
          <a:prstGeom prst="rect">
            <a:avLst/>
          </a:prstGeom>
        </p:spPr>
        <p:txBody>
          <a:bodyPr wrap="none">
            <a:spAutoFit/>
          </a:bodyPr>
          <a:lstStyle/>
          <a:p>
            <a:r>
              <a:rPr lang="en-GB" sz="1400" dirty="0">
                <a:solidFill>
                  <a:srgbClr val="7030A0"/>
                </a:solidFill>
                <a:latin typeface="Tahoma" pitchFamily="34" charset="0"/>
                <a:ea typeface="Tahoma" pitchFamily="34" charset="0"/>
                <a:cs typeface="Tahoma" pitchFamily="34" charset="0"/>
              </a:rPr>
              <a:t>Chemistry Doctorate </a:t>
            </a:r>
            <a:r>
              <a:rPr lang="en-GB" sz="1400" dirty="0" err="1">
                <a:solidFill>
                  <a:srgbClr val="7030A0"/>
                </a:solidFill>
                <a:latin typeface="Tahoma" pitchFamily="34" charset="0"/>
                <a:ea typeface="Tahoma" pitchFamily="34" charset="0"/>
                <a:cs typeface="Tahoma" pitchFamily="34" charset="0"/>
              </a:rPr>
              <a:t>Eurolabel</a:t>
            </a:r>
            <a:r>
              <a:rPr lang="en-GB" sz="1400" baseline="30000" dirty="0">
                <a:solidFill>
                  <a:srgbClr val="7030A0"/>
                </a:solidFill>
                <a:latin typeface="Tahoma" pitchFamily="34" charset="0"/>
                <a:ea typeface="Tahoma" pitchFamily="34" charset="0"/>
                <a:cs typeface="Tahoma" pitchFamily="34" charset="0"/>
              </a:rPr>
              <a:t>®</a:t>
            </a:r>
            <a:endParaRPr lang="el-GR" sz="1400" dirty="0"/>
          </a:p>
        </p:txBody>
      </p:sp>
    </p:spTree>
    <p:extLst>
      <p:ext uri="{BB962C8B-B14F-4D97-AF65-F5344CB8AC3E}">
        <p14:creationId xmlns:p14="http://schemas.microsoft.com/office/powerpoint/2010/main" val="301418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1" y="0"/>
            <a:ext cx="8612911" cy="6858000"/>
          </a:xfrm>
        </p:spPr>
        <p:txBody>
          <a:bodyPr>
            <a:normAutofit/>
          </a:bodyPr>
          <a:lstStyle/>
          <a:p>
            <a:pPr algn="l">
              <a:lnSpc>
                <a:spcPct val="120000"/>
              </a:lnSpc>
            </a:pPr>
            <a:r>
              <a:rPr lang="en-GB" sz="2000" dirty="0" smtClean="0">
                <a:solidFill>
                  <a:schemeClr val="bg2">
                    <a:lumMod val="10000"/>
                  </a:schemeClr>
                </a:solidFill>
                <a:latin typeface="Tahoma" pitchFamily="34" charset="0"/>
                <a:ea typeface="Tahoma" pitchFamily="34" charset="0"/>
                <a:cs typeface="Tahoma" pitchFamily="34" charset="0"/>
              </a:rPr>
              <a:t>Although </a:t>
            </a:r>
            <a:r>
              <a:rPr lang="en-GB" sz="2000" dirty="0">
                <a:solidFill>
                  <a:schemeClr val="bg2">
                    <a:lumMod val="10000"/>
                  </a:schemeClr>
                </a:solidFill>
                <a:latin typeface="Tahoma" pitchFamily="34" charset="0"/>
                <a:ea typeface="Tahoma" pitchFamily="34" charset="0"/>
                <a:cs typeface="Tahoma" pitchFamily="34" charset="0"/>
              </a:rPr>
              <a:t>Ph.D. candidates </a:t>
            </a:r>
            <a:r>
              <a:rPr lang="en-GB" sz="2000" dirty="0" smtClean="0">
                <a:solidFill>
                  <a:schemeClr val="bg2">
                    <a:lumMod val="10000"/>
                  </a:schemeClr>
                </a:solidFill>
                <a:latin typeface="Tahoma" pitchFamily="34" charset="0"/>
                <a:ea typeface="Tahoma" pitchFamily="34" charset="0"/>
                <a:cs typeface="Tahoma" pitchFamily="34" charset="0"/>
              </a:rPr>
              <a:t>in interface subjects are </a:t>
            </a:r>
            <a:r>
              <a:rPr lang="en-GB" sz="2000" dirty="0">
                <a:solidFill>
                  <a:schemeClr val="bg2">
                    <a:lumMod val="10000"/>
                  </a:schemeClr>
                </a:solidFill>
                <a:latin typeface="Tahoma" pitchFamily="34" charset="0"/>
                <a:ea typeface="Tahoma" pitchFamily="34" charset="0"/>
                <a:cs typeface="Tahoma" pitchFamily="34" charset="0"/>
              </a:rPr>
              <a:t>supposed to have </a:t>
            </a:r>
            <a:r>
              <a:rPr lang="en-GB" sz="2000" i="1" dirty="0">
                <a:solidFill>
                  <a:schemeClr val="bg2">
                    <a:lumMod val="10000"/>
                  </a:schemeClr>
                </a:solidFill>
                <a:latin typeface="Tahoma" pitchFamily="34" charset="0"/>
                <a:ea typeface="Tahoma" pitchFamily="34" charset="0"/>
                <a:cs typeface="Tahoma" pitchFamily="34" charset="0"/>
              </a:rPr>
              <a:t>a priori </a:t>
            </a:r>
            <a:r>
              <a:rPr lang="en-GB" sz="2000" dirty="0">
                <a:solidFill>
                  <a:schemeClr val="bg2">
                    <a:lumMod val="10000"/>
                  </a:schemeClr>
                </a:solidFill>
                <a:latin typeface="Tahoma" pitchFamily="34" charset="0"/>
                <a:ea typeface="Tahoma" pitchFamily="34" charset="0"/>
                <a:cs typeface="Tahoma" pitchFamily="34" charset="0"/>
              </a:rPr>
              <a:t>the indispensable advanced scientific knowledge and skills, there are considerable variations in the depth of their acquaintance with concepts and </a:t>
            </a:r>
            <a:r>
              <a:rPr lang="en-GB" sz="2000" dirty="0" smtClean="0">
                <a:solidFill>
                  <a:schemeClr val="bg2">
                    <a:lumMod val="10000"/>
                  </a:schemeClr>
                </a:solidFill>
                <a:latin typeface="Tahoma" pitchFamily="34" charset="0"/>
                <a:ea typeface="Tahoma" pitchFamily="34" charset="0"/>
                <a:cs typeface="Tahoma" pitchFamily="34" charset="0"/>
              </a:rPr>
              <a:t>topics required </a:t>
            </a:r>
            <a:r>
              <a:rPr lang="en-GB" sz="2000" dirty="0">
                <a:solidFill>
                  <a:schemeClr val="bg2">
                    <a:lumMod val="10000"/>
                  </a:schemeClr>
                </a:solidFill>
                <a:latin typeface="Tahoma" pitchFamily="34" charset="0"/>
                <a:ea typeface="Tahoma" pitchFamily="34" charset="0"/>
                <a:cs typeface="Tahoma" pitchFamily="34" charset="0"/>
              </a:rPr>
              <a:t>for the successful achievement of their goals, but not related to their former educational background. </a:t>
            </a:r>
            <a:r>
              <a:rPr lang="en-GB" sz="2000" dirty="0" smtClean="0">
                <a:solidFill>
                  <a:schemeClr val="bg2">
                    <a:lumMod val="10000"/>
                  </a:schemeClr>
                </a:solidFill>
                <a:latin typeface="Tahoma" pitchFamily="34" charset="0"/>
                <a:ea typeface="Tahoma" pitchFamily="34" charset="0"/>
                <a:cs typeface="Tahoma" pitchFamily="34" charset="0"/>
              </a:rPr>
              <a:t/>
            </a:r>
            <a:br>
              <a:rPr lang="en-GB" sz="2000" dirty="0" smtClean="0">
                <a:solidFill>
                  <a:schemeClr val="bg2">
                    <a:lumMod val="10000"/>
                  </a:schemeClr>
                </a:solidFill>
                <a:latin typeface="Tahoma" pitchFamily="34" charset="0"/>
                <a:ea typeface="Tahoma" pitchFamily="34" charset="0"/>
                <a:cs typeface="Tahoma" pitchFamily="34" charset="0"/>
              </a:rPr>
            </a:br>
            <a:r>
              <a:rPr lang="el-GR" sz="700" dirty="0">
                <a:solidFill>
                  <a:schemeClr val="bg2">
                    <a:lumMod val="10000"/>
                  </a:schemeClr>
                </a:solidFill>
                <a:latin typeface="Tahoma" pitchFamily="34" charset="0"/>
                <a:ea typeface="Tahoma" pitchFamily="34" charset="0"/>
                <a:cs typeface="Tahoma" pitchFamily="34" charset="0"/>
              </a:rPr>
              <a:t/>
            </a:r>
            <a:br>
              <a:rPr lang="el-GR" sz="700" dirty="0">
                <a:solidFill>
                  <a:schemeClr val="bg2">
                    <a:lumMod val="10000"/>
                  </a:schemeClr>
                </a:solidFill>
                <a:latin typeface="Tahoma" pitchFamily="34" charset="0"/>
                <a:ea typeface="Tahoma" pitchFamily="34" charset="0"/>
                <a:cs typeface="Tahoma" pitchFamily="34" charset="0"/>
              </a:rPr>
            </a:br>
            <a:r>
              <a:rPr lang="en-GB" sz="2000" dirty="0">
                <a:solidFill>
                  <a:schemeClr val="bg2">
                    <a:lumMod val="10000"/>
                  </a:schemeClr>
                </a:solidFill>
                <a:latin typeface="Tahoma" pitchFamily="34" charset="0"/>
                <a:ea typeface="Tahoma" pitchFamily="34" charset="0"/>
                <a:cs typeface="Tahoma" pitchFamily="34" charset="0"/>
              </a:rPr>
              <a:t>In general, it is expected that </a:t>
            </a:r>
            <a:r>
              <a:rPr lang="en-GB" sz="2000" dirty="0" smtClean="0">
                <a:solidFill>
                  <a:schemeClr val="bg2">
                    <a:lumMod val="10000"/>
                  </a:schemeClr>
                </a:solidFill>
                <a:latin typeface="Tahoma" pitchFamily="34" charset="0"/>
                <a:ea typeface="Tahoma" pitchFamily="34" charset="0"/>
                <a:cs typeface="Tahoma" pitchFamily="34" charset="0"/>
              </a:rPr>
              <a:t>Ph.D. candidates </a:t>
            </a:r>
            <a:r>
              <a:rPr lang="en-GB" sz="2000" dirty="0">
                <a:solidFill>
                  <a:schemeClr val="bg2">
                    <a:lumMod val="10000"/>
                  </a:schemeClr>
                </a:solidFill>
                <a:latin typeface="Tahoma" pitchFamily="34" charset="0"/>
                <a:ea typeface="Tahoma" pitchFamily="34" charset="0"/>
                <a:cs typeface="Tahoma" pitchFamily="34" charset="0"/>
              </a:rPr>
              <a:t>have demonstrated the knowledge and competences necessary for performing original research in the interdisciplinary area as a whole; while supervision, examination and assessment should cover all disciplines involved</a:t>
            </a:r>
            <a:r>
              <a:rPr lang="en-GB" sz="2000" dirty="0" smtClean="0">
                <a:solidFill>
                  <a:schemeClr val="bg2">
                    <a:lumMod val="10000"/>
                  </a:schemeClr>
                </a:solidFill>
                <a:latin typeface="Tahoma" pitchFamily="34" charset="0"/>
                <a:ea typeface="Tahoma" pitchFamily="34" charset="0"/>
                <a:cs typeface="Tahoma" pitchFamily="34" charset="0"/>
              </a:rPr>
              <a:t>.</a:t>
            </a:r>
            <a:endParaRPr lang="en-GB" sz="2000" dirty="0">
              <a:solidFill>
                <a:schemeClr val="bg2">
                  <a:lumMod val="10000"/>
                </a:schemeClr>
              </a:solidFill>
              <a:latin typeface="Tahoma" pitchFamily="34" charset="0"/>
              <a:ea typeface="Tahoma" pitchFamily="34" charset="0"/>
              <a:cs typeface="Tahoma"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6444964" y="6573699"/>
            <a:ext cx="2697405" cy="307777"/>
          </a:xfrm>
          <a:prstGeom prst="rect">
            <a:avLst/>
          </a:prstGeom>
        </p:spPr>
        <p:txBody>
          <a:bodyPr wrap="none">
            <a:spAutoFit/>
          </a:bodyPr>
          <a:lstStyle/>
          <a:p>
            <a:r>
              <a:rPr lang="en-GB" sz="1400" dirty="0">
                <a:solidFill>
                  <a:srgbClr val="7030A0"/>
                </a:solidFill>
                <a:latin typeface="Tahoma" pitchFamily="34" charset="0"/>
                <a:ea typeface="Tahoma" pitchFamily="34" charset="0"/>
                <a:cs typeface="Tahoma" pitchFamily="34" charset="0"/>
              </a:rPr>
              <a:t>Chemistry Doctorate </a:t>
            </a:r>
            <a:r>
              <a:rPr lang="en-GB" sz="1400" dirty="0" err="1">
                <a:solidFill>
                  <a:srgbClr val="7030A0"/>
                </a:solidFill>
                <a:latin typeface="Tahoma" pitchFamily="34" charset="0"/>
                <a:ea typeface="Tahoma" pitchFamily="34" charset="0"/>
                <a:cs typeface="Tahoma" pitchFamily="34" charset="0"/>
              </a:rPr>
              <a:t>Eurolabel</a:t>
            </a:r>
            <a:r>
              <a:rPr lang="en-GB" sz="1400" baseline="30000" dirty="0">
                <a:solidFill>
                  <a:srgbClr val="7030A0"/>
                </a:solidFill>
                <a:latin typeface="Tahoma" pitchFamily="34" charset="0"/>
                <a:ea typeface="Tahoma" pitchFamily="34" charset="0"/>
                <a:cs typeface="Tahoma" pitchFamily="34" charset="0"/>
              </a:rPr>
              <a:t>®</a:t>
            </a:r>
            <a:endParaRPr lang="el-GR" sz="1400" dirty="0"/>
          </a:p>
        </p:txBody>
      </p:sp>
    </p:spTree>
    <p:extLst>
      <p:ext uri="{BB962C8B-B14F-4D97-AF65-F5344CB8AC3E}">
        <p14:creationId xmlns:p14="http://schemas.microsoft.com/office/powerpoint/2010/main" val="38785892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xfrm>
            <a:off x="142841" y="0"/>
            <a:ext cx="8533615" cy="6858000"/>
          </a:xfrm>
          <a:ln/>
        </p:spPr>
        <p:txBody>
          <a:bodyPr>
            <a:noAutofit/>
          </a:bodyPr>
          <a:lstStyle/>
          <a:p>
            <a:pPr algn="l">
              <a:lnSpc>
                <a:spcPct val="120000"/>
              </a:lnSpc>
            </a:pPr>
            <a:r>
              <a:rPr lang="en-GB" sz="2000" dirty="0" smtClean="0">
                <a:solidFill>
                  <a:schemeClr val="bg2">
                    <a:lumMod val="10000"/>
                  </a:schemeClr>
                </a:solidFill>
                <a:latin typeface="Tahoma" pitchFamily="34" charset="0"/>
                <a:ea typeface="Tahoma" pitchFamily="34" charset="0"/>
                <a:cs typeface="Tahoma" pitchFamily="34" charset="0"/>
              </a:rPr>
              <a:t>Referring to chemistry-related cognitive abilities and skills, students </a:t>
            </a:r>
            <a:r>
              <a:rPr lang="en-GB" sz="2000" dirty="0">
                <a:solidFill>
                  <a:schemeClr val="bg2">
                    <a:lumMod val="10000"/>
                  </a:schemeClr>
                </a:solidFill>
                <a:latin typeface="Tahoma" pitchFamily="34" charset="0"/>
                <a:ea typeface="Tahoma" pitchFamily="34" charset="0"/>
                <a:cs typeface="Tahoma" pitchFamily="34" charset="0"/>
              </a:rPr>
              <a:t>being awarded the </a:t>
            </a:r>
            <a:r>
              <a:rPr lang="en-GB" sz="2000" dirty="0" smtClean="0">
                <a:solidFill>
                  <a:srgbClr val="7030A0"/>
                </a:solidFill>
                <a:latin typeface="Tahoma" pitchFamily="34" charset="0"/>
                <a:ea typeface="Tahoma" pitchFamily="34" charset="0"/>
                <a:cs typeface="Tahoma" pitchFamily="34" charset="0"/>
              </a:rPr>
              <a:t>Chemistry Doctorate </a:t>
            </a:r>
            <a:r>
              <a:rPr lang="en-GB" sz="2000" dirty="0" err="1" smtClean="0">
                <a:solidFill>
                  <a:srgbClr val="7030A0"/>
                </a:solidFill>
                <a:latin typeface="Tahoma" pitchFamily="34" charset="0"/>
                <a:ea typeface="Tahoma" pitchFamily="34" charset="0"/>
                <a:cs typeface="Tahoma" pitchFamily="34" charset="0"/>
              </a:rPr>
              <a:t>Eurolabel</a:t>
            </a:r>
            <a:r>
              <a:rPr lang="en-GB" sz="2000" baseline="30000" dirty="0" smtClean="0">
                <a:solidFill>
                  <a:srgbClr val="7030A0"/>
                </a:solidFill>
                <a:latin typeface="Tahoma" pitchFamily="34" charset="0"/>
                <a:ea typeface="Tahoma" pitchFamily="34" charset="0"/>
                <a:cs typeface="Tahoma" pitchFamily="34" charset="0"/>
              </a:rPr>
              <a:t>®</a:t>
            </a:r>
            <a:r>
              <a:rPr lang="en-GB" sz="2000" baseline="30000" dirty="0" smtClean="0">
                <a:solidFill>
                  <a:schemeClr val="accent6">
                    <a:lumMod val="75000"/>
                  </a:schemeClr>
                </a:solidFill>
                <a:latin typeface="Tahoma" pitchFamily="34" charset="0"/>
                <a:ea typeface="Tahoma" pitchFamily="34" charset="0"/>
                <a:cs typeface="Tahoma" pitchFamily="34" charset="0"/>
              </a:rPr>
              <a:t> </a:t>
            </a:r>
            <a:r>
              <a:rPr lang="en-GB" sz="2000" dirty="0" smtClean="0">
                <a:solidFill>
                  <a:schemeClr val="bg2">
                    <a:lumMod val="10000"/>
                  </a:schemeClr>
                </a:solidFill>
                <a:latin typeface="Tahoma" pitchFamily="34" charset="0"/>
                <a:ea typeface="Tahoma" pitchFamily="34" charset="0"/>
                <a:cs typeface="Tahoma" pitchFamily="34" charset="0"/>
              </a:rPr>
              <a:t>are expected to:</a:t>
            </a:r>
            <a:br>
              <a:rPr lang="en-GB" sz="2000" dirty="0" smtClean="0">
                <a:solidFill>
                  <a:schemeClr val="bg2">
                    <a:lumMod val="10000"/>
                  </a:schemeClr>
                </a:solidFill>
                <a:latin typeface="Tahoma" pitchFamily="34" charset="0"/>
                <a:ea typeface="Tahoma" pitchFamily="34" charset="0"/>
                <a:cs typeface="Tahoma" pitchFamily="34" charset="0"/>
              </a:rPr>
            </a:br>
            <a:r>
              <a:rPr lang="en-GB" sz="700" dirty="0" smtClean="0">
                <a:solidFill>
                  <a:schemeClr val="bg2">
                    <a:lumMod val="10000"/>
                  </a:schemeClr>
                </a:solidFill>
                <a:latin typeface="Tahoma" pitchFamily="34" charset="0"/>
                <a:ea typeface="Tahoma" pitchFamily="34" charset="0"/>
                <a:cs typeface="Tahoma" pitchFamily="34" charset="0"/>
              </a:rPr>
              <a:t> </a:t>
            </a:r>
            <a:r>
              <a:rPr lang="en-GB" sz="2000" dirty="0">
                <a:solidFill>
                  <a:schemeClr val="bg2">
                    <a:lumMod val="10000"/>
                  </a:schemeClr>
                </a:solidFill>
                <a:latin typeface="Tahoma" pitchFamily="34" charset="0"/>
                <a:ea typeface="Tahoma" pitchFamily="34" charset="0"/>
                <a:cs typeface="Tahoma" pitchFamily="34" charset="0"/>
              </a:rPr>
              <a:t/>
            </a:r>
            <a:br>
              <a:rPr lang="en-GB" sz="2000" dirty="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rPr>
              <a:t> </a:t>
            </a:r>
            <a:r>
              <a:rPr lang="en-GB" sz="2000" dirty="0" smtClean="0">
                <a:solidFill>
                  <a:schemeClr val="bg2">
                    <a:lumMod val="10000"/>
                  </a:schemeClr>
                </a:solidFill>
                <a:latin typeface="Tahoma" pitchFamily="34" charset="0"/>
                <a:ea typeface="Tahoma" pitchFamily="34" charset="0"/>
                <a:cs typeface="Tahoma" pitchFamily="34" charset="0"/>
              </a:rPr>
              <a:t>Demonstrate </a:t>
            </a:r>
            <a:r>
              <a:rPr lang="en-GB" sz="2000" dirty="0">
                <a:solidFill>
                  <a:schemeClr val="bg2">
                    <a:lumMod val="10000"/>
                  </a:schemeClr>
                </a:solidFill>
                <a:latin typeface="Tahoma" pitchFamily="34" charset="0"/>
                <a:ea typeface="Tahoma" pitchFamily="34" charset="0"/>
                <a:cs typeface="Tahoma" pitchFamily="34" charset="0"/>
              </a:rPr>
              <a:t>broad knowledge in and a systematic understanding of the field of research, together with deep and up-to-date specialist knowledge in a defined part of the field of research; </a:t>
            </a:r>
            <a:br>
              <a:rPr lang="en-GB" sz="2000" dirty="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rPr>
              <a:t> </a:t>
            </a:r>
            <a:r>
              <a:rPr lang="en-GB" sz="2000" dirty="0" smtClean="0">
                <a:solidFill>
                  <a:schemeClr val="bg2">
                    <a:lumMod val="10000"/>
                  </a:schemeClr>
                </a:solidFill>
                <a:latin typeface="Tahoma" pitchFamily="34" charset="0"/>
                <a:ea typeface="Tahoma" pitchFamily="34" charset="0"/>
                <a:cs typeface="Tahoma" pitchFamily="34" charset="0"/>
              </a:rPr>
              <a:t>Demonstrate </a:t>
            </a:r>
            <a:r>
              <a:rPr lang="en-GB" sz="2000" dirty="0">
                <a:solidFill>
                  <a:schemeClr val="bg2">
                    <a:lumMod val="10000"/>
                  </a:schemeClr>
                </a:solidFill>
                <a:latin typeface="Tahoma" pitchFamily="34" charset="0"/>
                <a:ea typeface="Tahoma" pitchFamily="34" charset="0"/>
                <a:cs typeface="Tahoma" pitchFamily="34" charset="0"/>
              </a:rPr>
              <a:t>familiarity with scholarly methods in general and with methods in the specific field of research in particular;</a:t>
            </a:r>
            <a:br>
              <a:rPr lang="en-GB" sz="2000" dirty="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rPr>
              <a:t> </a:t>
            </a:r>
            <a:r>
              <a:rPr lang="en-GB" sz="2000" dirty="0" smtClean="0">
                <a:solidFill>
                  <a:schemeClr val="bg2">
                    <a:lumMod val="10000"/>
                  </a:schemeClr>
                </a:solidFill>
                <a:latin typeface="Tahoma" pitchFamily="34" charset="0"/>
                <a:ea typeface="Tahoma" pitchFamily="34" charset="0"/>
                <a:cs typeface="Tahoma" pitchFamily="34" charset="0"/>
              </a:rPr>
              <a:t>Demonstrate </a:t>
            </a:r>
            <a:r>
              <a:rPr lang="en-GB" sz="2000" dirty="0">
                <a:solidFill>
                  <a:schemeClr val="bg2">
                    <a:lumMod val="10000"/>
                  </a:schemeClr>
                </a:solidFill>
                <a:latin typeface="Tahoma" pitchFamily="34" charset="0"/>
                <a:ea typeface="Tahoma" pitchFamily="34" charset="0"/>
                <a:cs typeface="Tahoma" pitchFamily="34" charset="0"/>
              </a:rPr>
              <a:t>an ability to engage in scholarly analysis and synthesis and in independent, critical examination and assessment of new and complex phenomena, issues and situations</a:t>
            </a:r>
            <a:r>
              <a:rPr lang="en-GB" sz="2000" dirty="0" smtClean="0">
                <a:solidFill>
                  <a:schemeClr val="bg2">
                    <a:lumMod val="10000"/>
                  </a:schemeClr>
                </a:solidFill>
                <a:latin typeface="Tahoma" pitchFamily="34" charset="0"/>
                <a:ea typeface="Tahoma" pitchFamily="34" charset="0"/>
                <a:cs typeface="Tahoma" pitchFamily="34" charset="0"/>
              </a:rPr>
              <a:t>;</a:t>
            </a:r>
            <a:endParaRPr lang="el-GR" sz="2000" dirty="0">
              <a:solidFill>
                <a:schemeClr val="bg2">
                  <a:lumMod val="10000"/>
                </a:schemeClr>
              </a:solidFill>
              <a:latin typeface="Tahoma" pitchFamily="34" charset="0"/>
              <a:ea typeface="Tahoma" pitchFamily="34" charset="0"/>
              <a:cs typeface="Tahoma" pitchFamily="34"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6446595" y="6552961"/>
            <a:ext cx="2697405" cy="307777"/>
          </a:xfrm>
          <a:prstGeom prst="rect">
            <a:avLst/>
          </a:prstGeom>
        </p:spPr>
        <p:txBody>
          <a:bodyPr wrap="none">
            <a:spAutoFit/>
          </a:bodyPr>
          <a:lstStyle/>
          <a:p>
            <a:r>
              <a:rPr lang="en-GB" sz="1400" dirty="0">
                <a:solidFill>
                  <a:srgbClr val="7030A0"/>
                </a:solidFill>
                <a:latin typeface="Tahoma" pitchFamily="34" charset="0"/>
                <a:ea typeface="Tahoma" pitchFamily="34" charset="0"/>
                <a:cs typeface="Tahoma" pitchFamily="34" charset="0"/>
              </a:rPr>
              <a:t>Chemistry Doctorate </a:t>
            </a:r>
            <a:r>
              <a:rPr lang="en-GB" sz="1400" dirty="0" err="1">
                <a:solidFill>
                  <a:srgbClr val="7030A0"/>
                </a:solidFill>
                <a:latin typeface="Tahoma" pitchFamily="34" charset="0"/>
                <a:ea typeface="Tahoma" pitchFamily="34" charset="0"/>
                <a:cs typeface="Tahoma" pitchFamily="34" charset="0"/>
              </a:rPr>
              <a:t>Eurolabel</a:t>
            </a:r>
            <a:r>
              <a:rPr lang="en-GB" sz="1400" baseline="30000" dirty="0">
                <a:solidFill>
                  <a:srgbClr val="7030A0"/>
                </a:solidFill>
                <a:latin typeface="Tahoma" pitchFamily="34" charset="0"/>
                <a:ea typeface="Tahoma" pitchFamily="34" charset="0"/>
                <a:cs typeface="Tahoma" pitchFamily="34" charset="0"/>
              </a:rPr>
              <a:t>®</a:t>
            </a:r>
            <a:endParaRPr lang="el-GR" sz="1400" dirty="0"/>
          </a:p>
        </p:txBody>
      </p:sp>
    </p:spTree>
    <p:extLst>
      <p:ext uri="{BB962C8B-B14F-4D97-AF65-F5344CB8AC3E}">
        <p14:creationId xmlns:p14="http://schemas.microsoft.com/office/powerpoint/2010/main" val="141894662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xfrm>
            <a:off x="142841" y="0"/>
            <a:ext cx="8533615" cy="6858000"/>
          </a:xfrm>
          <a:ln/>
        </p:spPr>
        <p:txBody>
          <a:bodyPr>
            <a:noAutofit/>
          </a:bodyPr>
          <a:lstStyle/>
          <a:p>
            <a:pPr algn="l">
              <a:lnSpc>
                <a:spcPct val="120000"/>
              </a:lnSpc>
            </a:pP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rPr>
              <a:t> </a:t>
            </a:r>
            <a:r>
              <a:rPr lang="en-GB" sz="2000" dirty="0" smtClean="0">
                <a:solidFill>
                  <a:schemeClr val="bg2">
                    <a:lumMod val="10000"/>
                  </a:schemeClr>
                </a:solidFill>
                <a:latin typeface="Tahoma" pitchFamily="34" charset="0"/>
                <a:ea typeface="Tahoma" pitchFamily="34" charset="0"/>
                <a:cs typeface="Tahoma" pitchFamily="34" charset="0"/>
              </a:rPr>
              <a:t>Demonstrate </a:t>
            </a:r>
            <a:r>
              <a:rPr lang="en-GB" sz="2000" dirty="0">
                <a:solidFill>
                  <a:schemeClr val="bg2">
                    <a:lumMod val="10000"/>
                  </a:schemeClr>
                </a:solidFill>
                <a:latin typeface="Tahoma" pitchFamily="34" charset="0"/>
                <a:ea typeface="Tahoma" pitchFamily="34" charset="0"/>
                <a:cs typeface="Tahoma" pitchFamily="34" charset="0"/>
              </a:rPr>
              <a:t>an ability to identify and formulate issues, critically, independently and creatively, and proceeding with scientific precision, and to plan and - using appropriate methods - conduct research and other advanced tasks within specified time limits, and to scrutinise and evaluate such work; </a:t>
            </a:r>
            <a:br>
              <a:rPr lang="en-GB" sz="2000" dirty="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rPr>
              <a:t> </a:t>
            </a:r>
            <a:r>
              <a:rPr lang="en-GB" sz="2000" dirty="0" smtClean="0">
                <a:solidFill>
                  <a:schemeClr val="bg2">
                    <a:lumMod val="10000"/>
                  </a:schemeClr>
                </a:solidFill>
                <a:latin typeface="Tahoma" pitchFamily="34" charset="0"/>
                <a:ea typeface="Tahoma" pitchFamily="34" charset="0"/>
                <a:cs typeface="Tahoma" pitchFamily="34" charset="0"/>
              </a:rPr>
              <a:t>Demonstrate</a:t>
            </a:r>
            <a:r>
              <a:rPr lang="en-GB" sz="2000" dirty="0">
                <a:solidFill>
                  <a:schemeClr val="bg2">
                    <a:lumMod val="10000"/>
                  </a:schemeClr>
                </a:solidFill>
                <a:latin typeface="Tahoma" pitchFamily="34" charset="0"/>
                <a:ea typeface="Tahoma" pitchFamily="34" charset="0"/>
                <a:cs typeface="Tahoma" pitchFamily="34" charset="0"/>
              </a:rPr>
              <a:t>, in a dissertation, an ability to make a substantial contribution to the development of knowledge by their own research; </a:t>
            </a:r>
            <a:r>
              <a:rPr lang="en-GB" sz="2000" dirty="0">
                <a:solidFill>
                  <a:schemeClr val="bg2">
                    <a:lumMod val="10000"/>
                  </a:schemeClr>
                </a:solidFill>
              </a:rPr>
              <a:t/>
            </a:r>
            <a:br>
              <a:rPr lang="en-GB" sz="2000" dirty="0">
                <a:solidFill>
                  <a:schemeClr val="bg2">
                    <a:lumMod val="10000"/>
                  </a:schemeClr>
                </a:solidFill>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ea typeface="Tahoma" pitchFamily="34" charset="0"/>
                <a:cs typeface="Tahoma" pitchFamily="34" charset="0"/>
              </a:rPr>
              <a:t> </a:t>
            </a:r>
            <a:r>
              <a:rPr lang="en-GB" sz="2000" dirty="0">
                <a:solidFill>
                  <a:schemeClr val="bg2">
                    <a:lumMod val="10000"/>
                  </a:schemeClr>
                </a:solidFill>
                <a:latin typeface="Tahoma" pitchFamily="34" charset="0"/>
                <a:ea typeface="Tahoma" pitchFamily="34" charset="0"/>
                <a:cs typeface="Tahoma" pitchFamily="34" charset="0"/>
              </a:rPr>
              <a:t>Demonstrate an ability to present and discuss research and research results with authority, in dialogue with the scholarly community and society in general, orally and in writing, in both national and international contexts</a:t>
            </a:r>
            <a:r>
              <a:rPr lang="en-GB" sz="2000" dirty="0" smtClean="0">
                <a:solidFill>
                  <a:schemeClr val="bg2">
                    <a:lumMod val="10000"/>
                  </a:schemeClr>
                </a:solidFill>
                <a:latin typeface="Tahoma" pitchFamily="34" charset="0"/>
                <a:ea typeface="Tahoma" pitchFamily="34" charset="0"/>
                <a:cs typeface="Tahoma" pitchFamily="34" charset="0"/>
              </a:rPr>
              <a:t>.</a:t>
            </a:r>
            <a:endParaRPr lang="el-GR" sz="2000" dirty="0">
              <a:solidFill>
                <a:schemeClr val="bg2">
                  <a:lumMod val="10000"/>
                </a:schemeClr>
              </a:solidFill>
              <a:latin typeface="Tahoma" pitchFamily="34" charset="0"/>
              <a:ea typeface="Tahoma" pitchFamily="34" charset="0"/>
              <a:cs typeface="Tahoma" pitchFamily="34"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6435077" y="6552961"/>
            <a:ext cx="2697405" cy="307777"/>
          </a:xfrm>
          <a:prstGeom prst="rect">
            <a:avLst/>
          </a:prstGeom>
        </p:spPr>
        <p:txBody>
          <a:bodyPr wrap="none">
            <a:spAutoFit/>
          </a:bodyPr>
          <a:lstStyle/>
          <a:p>
            <a:r>
              <a:rPr lang="en-GB" sz="1400" dirty="0">
                <a:solidFill>
                  <a:srgbClr val="7030A0"/>
                </a:solidFill>
                <a:latin typeface="Tahoma" pitchFamily="34" charset="0"/>
                <a:ea typeface="Tahoma" pitchFamily="34" charset="0"/>
                <a:cs typeface="Tahoma" pitchFamily="34" charset="0"/>
              </a:rPr>
              <a:t>Chemistry Doctorate </a:t>
            </a:r>
            <a:r>
              <a:rPr lang="en-GB" sz="1400" dirty="0" err="1">
                <a:solidFill>
                  <a:srgbClr val="7030A0"/>
                </a:solidFill>
                <a:latin typeface="Tahoma" pitchFamily="34" charset="0"/>
                <a:ea typeface="Tahoma" pitchFamily="34" charset="0"/>
                <a:cs typeface="Tahoma" pitchFamily="34" charset="0"/>
              </a:rPr>
              <a:t>Eurolabel</a:t>
            </a:r>
            <a:r>
              <a:rPr lang="en-GB" sz="1400" baseline="30000" dirty="0">
                <a:solidFill>
                  <a:srgbClr val="7030A0"/>
                </a:solidFill>
                <a:latin typeface="Tahoma" pitchFamily="34" charset="0"/>
                <a:ea typeface="Tahoma" pitchFamily="34" charset="0"/>
                <a:cs typeface="Tahoma" pitchFamily="34" charset="0"/>
              </a:rPr>
              <a:t>®</a:t>
            </a:r>
            <a:endParaRPr lang="el-GR" sz="1400" dirty="0"/>
          </a:p>
        </p:txBody>
      </p:sp>
    </p:spTree>
    <p:extLst>
      <p:ext uri="{BB962C8B-B14F-4D97-AF65-F5344CB8AC3E}">
        <p14:creationId xmlns:p14="http://schemas.microsoft.com/office/powerpoint/2010/main" val="291972714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1" y="0"/>
            <a:ext cx="8389599" cy="6858000"/>
          </a:xfrm>
        </p:spPr>
        <p:txBody>
          <a:bodyPr>
            <a:normAutofit/>
          </a:bodyPr>
          <a:lstStyle/>
          <a:p>
            <a:pPr algn="l">
              <a:lnSpc>
                <a:spcPct val="120000"/>
              </a:lnSpc>
            </a:pPr>
            <a:r>
              <a:rPr lang="en-GB" sz="2000" dirty="0" smtClean="0">
                <a:solidFill>
                  <a:schemeClr val="bg2">
                    <a:lumMod val="10000"/>
                  </a:schemeClr>
                </a:solidFill>
                <a:latin typeface="Tahoma" pitchFamily="34" charset="0"/>
                <a:ea typeface="Tahoma" pitchFamily="34" charset="0"/>
                <a:cs typeface="Tahoma" pitchFamily="34" charset="0"/>
              </a:rPr>
              <a:t>Quality </a:t>
            </a:r>
            <a:r>
              <a:rPr lang="en-GB" sz="2000" dirty="0">
                <a:solidFill>
                  <a:schemeClr val="bg2">
                    <a:lumMod val="10000"/>
                  </a:schemeClr>
                </a:solidFill>
                <a:latin typeface="Tahoma" pitchFamily="34" charset="0"/>
                <a:ea typeface="Tahoma" pitchFamily="34" charset="0"/>
                <a:cs typeface="Tahoma" pitchFamily="34" charset="0"/>
              </a:rPr>
              <a:t>assurance is the main requisite in setting up an effective </a:t>
            </a:r>
            <a:r>
              <a:rPr lang="en-GB" sz="2000" dirty="0">
                <a:solidFill>
                  <a:srgbClr val="7030A0"/>
                </a:solidFill>
                <a:latin typeface="Tahoma" pitchFamily="34" charset="0"/>
                <a:ea typeface="Tahoma" pitchFamily="34" charset="0"/>
                <a:cs typeface="Tahoma" pitchFamily="34" charset="0"/>
              </a:rPr>
              <a:t>European Higher Education Area</a:t>
            </a:r>
            <a:r>
              <a:rPr lang="en-GB" sz="2000" dirty="0">
                <a:solidFill>
                  <a:schemeClr val="bg2">
                    <a:lumMod val="10000"/>
                  </a:schemeClr>
                </a:solidFill>
                <a:latin typeface="Tahoma" pitchFamily="34" charset="0"/>
                <a:ea typeface="Tahoma" pitchFamily="34" charset="0"/>
                <a:cs typeface="Tahoma" pitchFamily="34" charset="0"/>
              </a:rPr>
              <a:t>, characterised by mutual recognition of study programmes within </a:t>
            </a:r>
            <a:r>
              <a:rPr lang="en-GB" sz="2000" dirty="0" smtClean="0">
                <a:solidFill>
                  <a:schemeClr val="bg2">
                    <a:lumMod val="10000"/>
                  </a:schemeClr>
                </a:solidFill>
                <a:latin typeface="Tahoma" pitchFamily="34" charset="0"/>
                <a:ea typeface="Tahoma" pitchFamily="34" charset="0"/>
                <a:cs typeface="Tahoma" pitchFamily="34" charset="0"/>
              </a:rPr>
              <a:t>an unambiguous frame </a:t>
            </a:r>
            <a:r>
              <a:rPr lang="en-GB" sz="2000" dirty="0">
                <a:solidFill>
                  <a:schemeClr val="bg2">
                    <a:lumMod val="10000"/>
                  </a:schemeClr>
                </a:solidFill>
                <a:latin typeface="Tahoma" pitchFamily="34" charset="0"/>
                <a:ea typeface="Tahoma" pitchFamily="34" charset="0"/>
                <a:cs typeface="Tahoma" pitchFamily="34" charset="0"/>
              </a:rPr>
              <a:t>of harmonised practices. </a:t>
            </a:r>
            <a:r>
              <a:rPr lang="en-GB" sz="2000" dirty="0" smtClean="0">
                <a:solidFill>
                  <a:schemeClr val="bg2">
                    <a:lumMod val="10000"/>
                  </a:schemeClr>
                </a:solidFill>
                <a:latin typeface="Tahoma" pitchFamily="34" charset="0"/>
                <a:ea typeface="Tahoma" pitchFamily="34" charset="0"/>
                <a:cs typeface="Tahoma" pitchFamily="34" charset="0"/>
              </a:rPr>
              <a:t/>
            </a:r>
            <a:br>
              <a:rPr lang="en-GB" sz="2000" dirty="0" smtClean="0">
                <a:solidFill>
                  <a:schemeClr val="bg2">
                    <a:lumMod val="10000"/>
                  </a:schemeClr>
                </a:solidFill>
                <a:latin typeface="Tahoma" pitchFamily="34" charset="0"/>
                <a:ea typeface="Tahoma" pitchFamily="34" charset="0"/>
                <a:cs typeface="Tahoma" pitchFamily="34" charset="0"/>
              </a:rPr>
            </a:br>
            <a:r>
              <a:rPr lang="en-GB" sz="700" dirty="0" smtClean="0">
                <a:solidFill>
                  <a:schemeClr val="bg2">
                    <a:lumMod val="10000"/>
                  </a:schemeClr>
                </a:solidFill>
                <a:latin typeface="Tahoma" pitchFamily="34" charset="0"/>
                <a:ea typeface="Tahoma" pitchFamily="34" charset="0"/>
                <a:cs typeface="Tahoma" pitchFamily="34" charset="0"/>
              </a:rPr>
              <a:t/>
            </a:r>
            <a:br>
              <a:rPr lang="en-GB" sz="700" dirty="0" smtClean="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Tahoma" pitchFamily="34" charset="0"/>
                <a:ea typeface="Tahoma" pitchFamily="34" charset="0"/>
                <a:cs typeface="Tahoma" pitchFamily="34" charset="0"/>
              </a:rPr>
              <a:t>Faced with the issue, </a:t>
            </a:r>
            <a:r>
              <a:rPr lang="en-GB" sz="2000" dirty="0">
                <a:solidFill>
                  <a:schemeClr val="bg2">
                    <a:lumMod val="10000"/>
                  </a:schemeClr>
                </a:solidFill>
                <a:latin typeface="Tahoma" pitchFamily="34" charset="0"/>
                <a:ea typeface="Tahoma" pitchFamily="34" charset="0"/>
                <a:cs typeface="Tahoma" pitchFamily="34" charset="0"/>
              </a:rPr>
              <a:t>the </a:t>
            </a:r>
            <a:r>
              <a:rPr lang="en-GB" sz="2000" dirty="0">
                <a:solidFill>
                  <a:srgbClr val="7030A0"/>
                </a:solidFill>
                <a:latin typeface="Tahoma" pitchFamily="34" charset="0"/>
                <a:ea typeface="Tahoma" pitchFamily="34" charset="0"/>
                <a:cs typeface="Tahoma" pitchFamily="34" charset="0"/>
              </a:rPr>
              <a:t>European Chemistry Thematic Network Association </a:t>
            </a:r>
            <a:r>
              <a:rPr lang="en-GB" sz="2000" dirty="0">
                <a:solidFill>
                  <a:schemeClr val="bg2">
                    <a:lumMod val="10000"/>
                  </a:schemeClr>
                </a:solidFill>
                <a:latin typeface="Tahoma" pitchFamily="34" charset="0"/>
                <a:ea typeface="Tahoma" pitchFamily="34" charset="0"/>
                <a:cs typeface="Tahoma" pitchFamily="34" charset="0"/>
              </a:rPr>
              <a:t>developed </a:t>
            </a:r>
            <a:r>
              <a:rPr lang="en-GB" sz="2000" dirty="0" smtClean="0">
                <a:solidFill>
                  <a:schemeClr val="bg2">
                    <a:lumMod val="10000"/>
                  </a:schemeClr>
                </a:solidFill>
                <a:latin typeface="Tahoma" pitchFamily="34" charset="0"/>
                <a:ea typeface="Tahoma" pitchFamily="34" charset="0"/>
                <a:cs typeface="Tahoma" pitchFamily="34" charset="0"/>
              </a:rPr>
              <a:t>qualifications </a:t>
            </a:r>
            <a:r>
              <a:rPr lang="en-GB" sz="2000" dirty="0">
                <a:solidFill>
                  <a:schemeClr val="bg2">
                    <a:lumMod val="10000"/>
                  </a:schemeClr>
                </a:solidFill>
                <a:latin typeface="Tahoma" pitchFamily="34" charset="0"/>
                <a:ea typeface="Tahoma" pitchFamily="34" charset="0"/>
                <a:cs typeface="Tahoma" pitchFamily="34" charset="0"/>
              </a:rPr>
              <a:t>frameworks aimed at enhancing excellence and tuning education and training in chemical sciences</a:t>
            </a:r>
            <a:r>
              <a:rPr lang="en-GB" sz="2000" dirty="0" smtClean="0">
                <a:solidFill>
                  <a:schemeClr val="bg2">
                    <a:lumMod val="10000"/>
                  </a:schemeClr>
                </a:solidFill>
                <a:latin typeface="Tahoma" pitchFamily="34" charset="0"/>
                <a:ea typeface="Tahoma" pitchFamily="34" charset="0"/>
                <a:cs typeface="Tahoma" pitchFamily="34" charset="0"/>
              </a:rPr>
              <a:t>.</a:t>
            </a:r>
            <a:endParaRPr lang="en-GB" sz="2000" dirty="0">
              <a:solidFill>
                <a:schemeClr val="bg2">
                  <a:lumMod val="10000"/>
                </a:schemeClr>
              </a:solidFill>
              <a:latin typeface="Tahoma" pitchFamily="34" charset="0"/>
              <a:ea typeface="Tahoma" pitchFamily="34" charset="0"/>
              <a:cs typeface="Tahoma"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6989756" y="6558034"/>
            <a:ext cx="2154244" cy="307777"/>
          </a:xfrm>
          <a:prstGeom prst="rect">
            <a:avLst/>
          </a:prstGeom>
        </p:spPr>
        <p:txBody>
          <a:bodyPr wrap="none">
            <a:spAutoFit/>
          </a:bodyPr>
          <a:lstStyle/>
          <a:p>
            <a:r>
              <a:rPr lang="en-GB" sz="1400" dirty="0">
                <a:solidFill>
                  <a:srgbClr val="7030A0"/>
                </a:solidFill>
                <a:latin typeface="Tahoma" pitchFamily="34" charset="0"/>
                <a:ea typeface="Tahoma" pitchFamily="34" charset="0"/>
                <a:cs typeface="Tahoma" pitchFamily="34" charset="0"/>
              </a:rPr>
              <a:t>European Quality Labels </a:t>
            </a:r>
            <a:endParaRPr lang="el-GR" sz="1400" dirty="0"/>
          </a:p>
        </p:txBody>
      </p:sp>
    </p:spTree>
    <p:extLst>
      <p:ext uri="{BB962C8B-B14F-4D97-AF65-F5344CB8AC3E}">
        <p14:creationId xmlns:p14="http://schemas.microsoft.com/office/powerpoint/2010/main" val="314468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1" y="0"/>
            <a:ext cx="9001159" cy="6858000"/>
          </a:xfrm>
        </p:spPr>
        <p:txBody>
          <a:bodyPr>
            <a:normAutofit/>
          </a:bodyPr>
          <a:lstStyle/>
          <a:p>
            <a:pPr lvl="0" algn="l">
              <a:lnSpc>
                <a:spcPct val="120000"/>
              </a:lnSpc>
            </a:pPr>
            <a:r>
              <a:rPr lang="en-GB" sz="2000" dirty="0" smtClean="0">
                <a:solidFill>
                  <a:schemeClr val="bg2">
                    <a:lumMod val="10000"/>
                  </a:schemeClr>
                </a:solidFill>
                <a:latin typeface="Tahoma" pitchFamily="34" charset="0"/>
                <a:ea typeface="Tahoma" pitchFamily="34" charset="0"/>
                <a:cs typeface="Tahoma" pitchFamily="34" charset="0"/>
              </a:rPr>
              <a:t>The </a:t>
            </a:r>
            <a:r>
              <a:rPr lang="en-GB" sz="2000" dirty="0" smtClean="0">
                <a:solidFill>
                  <a:srgbClr val="7030A0"/>
                </a:solidFill>
                <a:latin typeface="Tahoma" pitchFamily="34" charset="0"/>
                <a:ea typeface="Tahoma" pitchFamily="34" charset="0"/>
                <a:cs typeface="Tahoma" pitchFamily="34" charset="0"/>
              </a:rPr>
              <a:t>Chemistry Doctorate </a:t>
            </a:r>
            <a:r>
              <a:rPr lang="en-GB" sz="2000" dirty="0" err="1" smtClean="0">
                <a:solidFill>
                  <a:srgbClr val="7030A0"/>
                </a:solidFill>
                <a:latin typeface="Tahoma" pitchFamily="34" charset="0"/>
                <a:ea typeface="Tahoma" pitchFamily="34" charset="0"/>
                <a:cs typeface="Tahoma" pitchFamily="34" charset="0"/>
              </a:rPr>
              <a:t>Eurolabel</a:t>
            </a:r>
            <a:r>
              <a:rPr lang="en-GB" sz="2000" baseline="30000" dirty="0" smtClean="0">
                <a:solidFill>
                  <a:srgbClr val="7030A0"/>
                </a:solidFill>
                <a:latin typeface="Tahoma" pitchFamily="34" charset="0"/>
                <a:ea typeface="Tahoma" pitchFamily="34" charset="0"/>
                <a:cs typeface="Tahoma" pitchFamily="34" charset="0"/>
              </a:rPr>
              <a:t>®</a:t>
            </a:r>
            <a:r>
              <a:rPr lang="en-GB" sz="2000" dirty="0" smtClean="0">
                <a:solidFill>
                  <a:schemeClr val="bg2">
                    <a:lumMod val="10000"/>
                  </a:schemeClr>
                </a:solidFill>
                <a:latin typeface="Tahoma" pitchFamily="34" charset="0"/>
                <a:ea typeface="Tahoma" pitchFamily="34" charset="0"/>
                <a:cs typeface="Tahoma" pitchFamily="34" charset="0"/>
              </a:rPr>
              <a:t> has been awarded to programmes in industrial chemistry, computational chemistry and conservation science.</a:t>
            </a:r>
            <a:br>
              <a:rPr lang="en-GB" sz="2000" dirty="0" smtClean="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Tahoma" pitchFamily="34" charset="0"/>
                <a:ea typeface="Tahoma" pitchFamily="34" charset="0"/>
                <a:cs typeface="Tahoma" pitchFamily="34" charset="0"/>
              </a:rPr>
              <a:t/>
            </a:r>
            <a:br>
              <a:rPr lang="en-GB" sz="2000" dirty="0" smtClean="0">
                <a:solidFill>
                  <a:schemeClr val="bg2">
                    <a:lumMod val="10000"/>
                  </a:schemeClr>
                </a:solidFill>
                <a:latin typeface="Tahoma" pitchFamily="34" charset="0"/>
                <a:ea typeface="Tahoma" pitchFamily="34" charset="0"/>
                <a:cs typeface="Tahoma" pitchFamily="34" charset="0"/>
              </a:rPr>
            </a:br>
            <a:r>
              <a:rPr lang="en-GB" sz="2000" b="1" dirty="0" smtClean="0">
                <a:solidFill>
                  <a:srgbClr val="7030A0"/>
                </a:solidFill>
                <a:latin typeface="Tahoma" pitchFamily="34" charset="0"/>
                <a:ea typeface="Tahoma" pitchFamily="34" charset="0"/>
                <a:cs typeface="Tahoma" pitchFamily="34" charset="0"/>
              </a:rPr>
              <a:t>http://www.phdchem.eu </a:t>
            </a:r>
            <a:endParaRPr lang="en-GB" sz="2000" dirty="0">
              <a:solidFill>
                <a:schemeClr val="bg2">
                  <a:lumMod val="10000"/>
                </a:schemeClr>
              </a:solidFill>
              <a:latin typeface="Tahoma" pitchFamily="34" charset="0"/>
              <a:cs typeface="Tahoma"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6445399" y="6550224"/>
            <a:ext cx="2698601" cy="307777"/>
          </a:xfrm>
          <a:prstGeom prst="rect">
            <a:avLst/>
          </a:prstGeom>
        </p:spPr>
        <p:txBody>
          <a:bodyPr wrap="square">
            <a:spAutoFit/>
          </a:bodyPr>
          <a:lstStyle/>
          <a:p>
            <a:r>
              <a:rPr lang="en-GB" sz="1400" dirty="0">
                <a:solidFill>
                  <a:srgbClr val="7030A0"/>
                </a:solidFill>
                <a:latin typeface="Tahoma" pitchFamily="34" charset="0"/>
                <a:ea typeface="Tahoma" pitchFamily="34" charset="0"/>
                <a:cs typeface="Tahoma" pitchFamily="34" charset="0"/>
              </a:rPr>
              <a:t>Chemistry Doctorate </a:t>
            </a:r>
            <a:r>
              <a:rPr lang="en-GB" sz="1400" dirty="0" err="1">
                <a:solidFill>
                  <a:srgbClr val="7030A0"/>
                </a:solidFill>
                <a:latin typeface="Tahoma" pitchFamily="34" charset="0"/>
                <a:ea typeface="Tahoma" pitchFamily="34" charset="0"/>
                <a:cs typeface="Tahoma" pitchFamily="34" charset="0"/>
              </a:rPr>
              <a:t>Eurolabel</a:t>
            </a:r>
            <a:r>
              <a:rPr lang="en-GB" sz="1400" baseline="30000" dirty="0" smtClean="0">
                <a:solidFill>
                  <a:srgbClr val="7030A0"/>
                </a:solidFill>
                <a:latin typeface="Tahoma" pitchFamily="34" charset="0"/>
                <a:ea typeface="Tahoma" pitchFamily="34" charset="0"/>
                <a:cs typeface="Tahoma" pitchFamily="34" charset="0"/>
              </a:rPr>
              <a:t>®</a:t>
            </a:r>
            <a:endParaRPr lang="el-GR" sz="1400" dirty="0"/>
          </a:p>
        </p:txBody>
      </p:sp>
    </p:spTree>
    <p:extLst>
      <p:ext uri="{BB962C8B-B14F-4D97-AF65-F5344CB8AC3E}">
        <p14:creationId xmlns:p14="http://schemas.microsoft.com/office/powerpoint/2010/main" val="29201819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1" y="0"/>
            <a:ext cx="8245583" cy="6858000"/>
          </a:xfrm>
        </p:spPr>
        <p:txBody>
          <a:bodyPr>
            <a:normAutofit/>
          </a:bodyPr>
          <a:lstStyle/>
          <a:p>
            <a:pPr algn="l">
              <a:lnSpc>
                <a:spcPct val="120000"/>
              </a:lnSpc>
            </a:pPr>
            <a:r>
              <a:rPr lang="en-GB" sz="2000" dirty="0" smtClean="0">
                <a:solidFill>
                  <a:schemeClr val="bg2">
                    <a:lumMod val="10000"/>
                  </a:schemeClr>
                </a:solidFill>
                <a:latin typeface="Tahoma" pitchFamily="34" charset="0"/>
                <a:ea typeface="Tahoma" pitchFamily="34" charset="0"/>
                <a:cs typeface="Tahoma" pitchFamily="34" charset="0"/>
              </a:rPr>
              <a:t>Evaluating </a:t>
            </a:r>
            <a:r>
              <a:rPr lang="en-GB" sz="2000" dirty="0">
                <a:solidFill>
                  <a:schemeClr val="bg2">
                    <a:lumMod val="10000"/>
                  </a:schemeClr>
                </a:solidFill>
                <a:latin typeface="Tahoma" pitchFamily="34" charset="0"/>
                <a:ea typeface="Tahoma" pitchFamily="34" charset="0"/>
                <a:cs typeface="Tahoma" pitchFamily="34" charset="0"/>
              </a:rPr>
              <a:t>the quality of interface studies at any level is not an easy task. Thus, the </a:t>
            </a:r>
            <a:r>
              <a:rPr lang="en-GB" sz="2000" dirty="0">
                <a:solidFill>
                  <a:srgbClr val="7030A0"/>
                </a:solidFill>
                <a:latin typeface="Tahoma" pitchFamily="34" charset="0"/>
                <a:ea typeface="Tahoma" pitchFamily="34" charset="0"/>
                <a:cs typeface="Tahoma" pitchFamily="34" charset="0"/>
              </a:rPr>
              <a:t>European Chemistry Thematic Network Association </a:t>
            </a:r>
            <a:r>
              <a:rPr lang="en-GB" sz="2000" dirty="0">
                <a:solidFill>
                  <a:schemeClr val="bg2">
                    <a:lumMod val="10000"/>
                  </a:schemeClr>
                </a:solidFill>
                <a:latin typeface="Tahoma" pitchFamily="34" charset="0"/>
                <a:ea typeface="Tahoma" pitchFamily="34" charset="0"/>
                <a:cs typeface="Tahoma" pitchFamily="34" charset="0"/>
              </a:rPr>
              <a:t>has proceeded to the award of </a:t>
            </a:r>
            <a:r>
              <a:rPr lang="en-GB" sz="2000" dirty="0" smtClean="0">
                <a:solidFill>
                  <a:srgbClr val="7030A0"/>
                </a:solidFill>
                <a:latin typeface="Tahoma" pitchFamily="34" charset="0"/>
                <a:ea typeface="Tahoma" pitchFamily="34" charset="0"/>
                <a:cs typeface="Tahoma" pitchFamily="34" charset="0"/>
              </a:rPr>
              <a:t>European Quality </a:t>
            </a:r>
            <a:r>
              <a:rPr lang="en-GB" sz="2000" dirty="0">
                <a:solidFill>
                  <a:srgbClr val="7030A0"/>
                </a:solidFill>
                <a:latin typeface="Tahoma" pitchFamily="34" charset="0"/>
                <a:ea typeface="Tahoma" pitchFamily="34" charset="0"/>
                <a:cs typeface="Tahoma" pitchFamily="34" charset="0"/>
              </a:rPr>
              <a:t>Labels</a:t>
            </a:r>
            <a:r>
              <a:rPr lang="en-GB" sz="2000" dirty="0">
                <a:solidFill>
                  <a:schemeClr val="bg2">
                    <a:lumMod val="10000"/>
                  </a:schemeClr>
                </a:solidFill>
                <a:latin typeface="Tahoma" pitchFamily="34" charset="0"/>
                <a:ea typeface="Tahoma" pitchFamily="34" charset="0"/>
                <a:cs typeface="Tahoma" pitchFamily="34" charset="0"/>
              </a:rPr>
              <a:t> for interdisciplinary studies related to chemistry only after consolidating the relevant </a:t>
            </a:r>
            <a:r>
              <a:rPr lang="en-GB" sz="2000" dirty="0" smtClean="0">
                <a:solidFill>
                  <a:srgbClr val="7030A0"/>
                </a:solidFill>
                <a:latin typeface="Tahoma" pitchFamily="34" charset="0"/>
                <a:ea typeface="Tahoma" pitchFamily="34" charset="0"/>
                <a:cs typeface="Tahoma" pitchFamily="34" charset="0"/>
              </a:rPr>
              <a:t>Budapest Descriptors</a:t>
            </a:r>
            <a:r>
              <a:rPr lang="en-GB" sz="2000" dirty="0">
                <a:solidFill>
                  <a:schemeClr val="bg2">
                    <a:lumMod val="10000"/>
                  </a:schemeClr>
                </a:solidFill>
                <a:latin typeface="Tahoma" pitchFamily="34" charset="0"/>
                <a:ea typeface="Tahoma" pitchFamily="34" charset="0"/>
                <a:cs typeface="Tahoma" pitchFamily="34" charset="0"/>
              </a:rPr>
              <a:t>, and within a context combining the care for strict respect of rules and judicious adaptation to specific situations. </a:t>
            </a:r>
            <a:endParaRPr lang="el-GR" sz="2000" dirty="0">
              <a:solidFill>
                <a:schemeClr val="bg2">
                  <a:lumMod val="10000"/>
                </a:schemeClr>
              </a:solidFill>
              <a:latin typeface="Tahoma" pitchFamily="34" charset="0"/>
              <a:ea typeface="Tahoma" pitchFamily="34" charset="0"/>
              <a:cs typeface="Tahoma"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6989756" y="6573700"/>
            <a:ext cx="2154244" cy="307777"/>
          </a:xfrm>
          <a:prstGeom prst="rect">
            <a:avLst/>
          </a:prstGeom>
        </p:spPr>
        <p:txBody>
          <a:bodyPr wrap="none">
            <a:spAutoFit/>
          </a:bodyPr>
          <a:lstStyle/>
          <a:p>
            <a:r>
              <a:rPr lang="en-GB" sz="1400" dirty="0">
                <a:solidFill>
                  <a:srgbClr val="7030A0"/>
                </a:solidFill>
                <a:latin typeface="Tahoma" pitchFamily="34" charset="0"/>
                <a:ea typeface="Tahoma" pitchFamily="34" charset="0"/>
                <a:cs typeface="Tahoma" pitchFamily="34" charset="0"/>
              </a:rPr>
              <a:t>European Quality Labels </a:t>
            </a:r>
            <a:endParaRPr lang="el-GR" sz="1400" dirty="0"/>
          </a:p>
        </p:txBody>
      </p:sp>
    </p:spTree>
    <p:extLst>
      <p:ext uri="{BB962C8B-B14F-4D97-AF65-F5344CB8AC3E}">
        <p14:creationId xmlns:p14="http://schemas.microsoft.com/office/powerpoint/2010/main" val="27455364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1" y="0"/>
            <a:ext cx="9001159" cy="6858000"/>
          </a:xfrm>
        </p:spPr>
        <p:txBody>
          <a:bodyPr>
            <a:normAutofit/>
          </a:bodyPr>
          <a:lstStyle/>
          <a:p>
            <a:pPr algn="l">
              <a:lnSpc>
                <a:spcPct val="120000"/>
              </a:lnSpc>
            </a:pPr>
            <a:r>
              <a:rPr lang="en-GB" sz="2000" dirty="0" smtClean="0">
                <a:solidFill>
                  <a:schemeClr val="bg2">
                    <a:lumMod val="10000"/>
                  </a:schemeClr>
                </a:solidFill>
                <a:latin typeface="Tahoma" pitchFamily="34" charset="0"/>
                <a:ea typeface="Tahoma" pitchFamily="34" charset="0"/>
                <a:cs typeface="Tahoma" pitchFamily="34" charset="0"/>
              </a:rPr>
              <a:t>European Chemistry Thematic Network Association  </a:t>
            </a:r>
            <a:br>
              <a:rPr lang="en-GB" sz="2000" dirty="0" smtClean="0">
                <a:solidFill>
                  <a:schemeClr val="bg2">
                    <a:lumMod val="10000"/>
                  </a:schemeClr>
                </a:solidFill>
                <a:latin typeface="Tahoma" pitchFamily="34" charset="0"/>
                <a:ea typeface="Tahoma" pitchFamily="34" charset="0"/>
                <a:cs typeface="Tahoma" pitchFamily="34" charset="0"/>
              </a:rPr>
            </a:br>
            <a:r>
              <a:rPr lang="en-GB" sz="2000" b="1" dirty="0" smtClean="0">
                <a:solidFill>
                  <a:srgbClr val="7030A0"/>
                </a:solidFill>
                <a:latin typeface="Tahoma" pitchFamily="34" charset="0"/>
                <a:ea typeface="Tahoma" pitchFamily="34" charset="0"/>
                <a:cs typeface="Tahoma" pitchFamily="34" charset="0"/>
              </a:rPr>
              <a:t>http</a:t>
            </a:r>
            <a:r>
              <a:rPr lang="en-GB" sz="2000" b="1" dirty="0">
                <a:solidFill>
                  <a:srgbClr val="7030A0"/>
                </a:solidFill>
                <a:latin typeface="Tahoma" pitchFamily="34" charset="0"/>
                <a:ea typeface="Tahoma" pitchFamily="34" charset="0"/>
                <a:cs typeface="Tahoma" pitchFamily="34" charset="0"/>
              </a:rPr>
              <a:t>://</a:t>
            </a:r>
            <a:r>
              <a:rPr lang="en-GB" sz="2000" b="1" dirty="0" smtClean="0">
                <a:solidFill>
                  <a:srgbClr val="7030A0"/>
                </a:solidFill>
                <a:latin typeface="Tahoma" pitchFamily="34" charset="0"/>
                <a:ea typeface="Tahoma" pitchFamily="34" charset="0"/>
                <a:cs typeface="Tahoma" pitchFamily="34" charset="0"/>
              </a:rPr>
              <a:t>www.ectn.net</a:t>
            </a:r>
            <a:br>
              <a:rPr lang="en-GB" sz="2000" b="1" dirty="0" smtClean="0">
                <a:solidFill>
                  <a:srgbClr val="7030A0"/>
                </a:solidFill>
                <a:latin typeface="Tahoma" pitchFamily="34" charset="0"/>
                <a:ea typeface="Tahoma" pitchFamily="34" charset="0"/>
                <a:cs typeface="Tahoma" pitchFamily="34" charset="0"/>
              </a:rPr>
            </a:br>
            <a:r>
              <a:rPr lang="en-GB" sz="2000" b="1" smtClean="0">
                <a:solidFill>
                  <a:srgbClr val="7030A0"/>
                </a:solidFill>
                <a:latin typeface="Tahoma" pitchFamily="34" charset="0"/>
                <a:ea typeface="Tahoma" pitchFamily="34" charset="0"/>
                <a:cs typeface="Tahoma" pitchFamily="34" charset="0"/>
              </a:rPr>
              <a:t/>
            </a:r>
            <a:br>
              <a:rPr lang="en-GB" sz="2000" b="1" smtClean="0">
                <a:solidFill>
                  <a:srgbClr val="7030A0"/>
                </a:solidFill>
                <a:latin typeface="Tahoma" pitchFamily="34" charset="0"/>
                <a:ea typeface="Tahoma" pitchFamily="34" charset="0"/>
                <a:cs typeface="Tahoma" pitchFamily="34" charset="0"/>
              </a:rPr>
            </a:br>
            <a:r>
              <a:rPr lang="en-GB" sz="2000" smtClean="0">
                <a:solidFill>
                  <a:schemeClr val="bg2">
                    <a:lumMod val="10000"/>
                  </a:schemeClr>
                </a:solidFill>
                <a:latin typeface="Tahoma" pitchFamily="34" charset="0"/>
                <a:ea typeface="Tahoma" pitchFamily="34" charset="0"/>
                <a:cs typeface="Tahoma" pitchFamily="34" charset="0"/>
              </a:rPr>
              <a:t>European </a:t>
            </a:r>
            <a:r>
              <a:rPr lang="en-GB" sz="2000" dirty="0">
                <a:solidFill>
                  <a:schemeClr val="bg2">
                    <a:lumMod val="10000"/>
                  </a:schemeClr>
                </a:solidFill>
                <a:latin typeface="Tahoma" pitchFamily="34" charset="0"/>
                <a:ea typeface="Tahoma" pitchFamily="34" charset="0"/>
                <a:cs typeface="Tahoma" pitchFamily="34" charset="0"/>
              </a:rPr>
              <a:t>Quality Labels in Chemistry</a:t>
            </a:r>
            <a:br>
              <a:rPr lang="en-GB" sz="2000" dirty="0">
                <a:solidFill>
                  <a:schemeClr val="bg2">
                    <a:lumMod val="10000"/>
                  </a:schemeClr>
                </a:solidFill>
                <a:latin typeface="Tahoma" pitchFamily="34" charset="0"/>
                <a:ea typeface="Tahoma" pitchFamily="34" charset="0"/>
                <a:cs typeface="Tahoma" pitchFamily="34" charset="0"/>
              </a:rPr>
            </a:br>
            <a:r>
              <a:rPr lang="en-GB" sz="2000" b="1" dirty="0">
                <a:solidFill>
                  <a:srgbClr val="7030A0"/>
                </a:solidFill>
                <a:latin typeface="Tahoma" pitchFamily="34" charset="0"/>
                <a:ea typeface="Tahoma" pitchFamily="34" charset="0"/>
                <a:cs typeface="Tahoma" pitchFamily="34" charset="0"/>
              </a:rPr>
              <a:t>http://ectn-assoc.cpe.fr/chemistry-eurolabels</a:t>
            </a:r>
            <a:r>
              <a:rPr lang="en-GB" sz="2000" b="1" dirty="0" smtClean="0">
                <a:solidFill>
                  <a:srgbClr val="7030A0"/>
                </a:solidFill>
                <a:latin typeface="Tahoma" pitchFamily="34" charset="0"/>
                <a:ea typeface="Tahoma" pitchFamily="34" charset="0"/>
                <a:cs typeface="Tahoma" pitchFamily="34" charset="0"/>
              </a:rPr>
              <a:t>/</a:t>
            </a:r>
            <a:br>
              <a:rPr lang="en-GB" sz="2000" b="1" dirty="0" smtClean="0">
                <a:solidFill>
                  <a:srgbClr val="7030A0"/>
                </a:solidFill>
                <a:latin typeface="Tahoma" pitchFamily="34" charset="0"/>
                <a:ea typeface="Tahoma" pitchFamily="34" charset="0"/>
                <a:cs typeface="Tahoma" pitchFamily="34" charset="0"/>
              </a:rPr>
            </a:br>
            <a:r>
              <a:rPr lang="en-GB" sz="2000" b="1" dirty="0">
                <a:solidFill>
                  <a:srgbClr val="7030A0"/>
                </a:solidFill>
                <a:latin typeface="Tahoma" pitchFamily="34" charset="0"/>
                <a:ea typeface="Tahoma" pitchFamily="34" charset="0"/>
                <a:cs typeface="Tahoma" pitchFamily="34" charset="0"/>
              </a:rPr>
              <a:t>http://www.phdchem.eu </a:t>
            </a:r>
            <a:endParaRPr lang="en-GB" sz="1600" b="1" dirty="0">
              <a:solidFill>
                <a:schemeClr val="bg2">
                  <a:lumMod val="10000"/>
                </a:schemeClr>
              </a:solidFill>
              <a:latin typeface="Tahoma" pitchFamily="34" charset="0"/>
              <a:ea typeface="Tahoma" pitchFamily="34" charset="0"/>
              <a:cs typeface="Tahoma" pitchFamily="34" charset="0"/>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7812360" y="153940"/>
            <a:ext cx="998510" cy="7200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2802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1" y="0"/>
            <a:ext cx="8389599" cy="6858000"/>
          </a:xfrm>
        </p:spPr>
        <p:txBody>
          <a:bodyPr>
            <a:normAutofit/>
          </a:bodyPr>
          <a:lstStyle/>
          <a:p>
            <a:pPr algn="l">
              <a:lnSpc>
                <a:spcPct val="120000"/>
              </a:lnSpc>
            </a:pPr>
            <a:r>
              <a:rPr lang="en-GB" sz="2000" dirty="0" smtClean="0">
                <a:solidFill>
                  <a:schemeClr val="bg2">
                    <a:lumMod val="10000"/>
                  </a:schemeClr>
                </a:solidFill>
                <a:latin typeface="Tahoma" pitchFamily="34" charset="0"/>
                <a:ea typeface="Arial Unicode MS" pitchFamily="34" charset="-128"/>
                <a:cs typeface="Arial Unicode MS" pitchFamily="34" charset="-128"/>
              </a:rPr>
              <a:t>The </a:t>
            </a:r>
            <a:r>
              <a:rPr lang="en-GB" sz="2000" dirty="0" smtClean="0">
                <a:solidFill>
                  <a:srgbClr val="7030A0"/>
                </a:solidFill>
                <a:latin typeface="Tahoma" pitchFamily="34" charset="0"/>
                <a:ea typeface="Arial Unicode MS" pitchFamily="34" charset="-128"/>
                <a:cs typeface="Arial Unicode MS" pitchFamily="34" charset="-128"/>
              </a:rPr>
              <a:t>European Chemistry Thematic Network Association </a:t>
            </a:r>
            <a:r>
              <a:rPr lang="en-GB" sz="2000" dirty="0" smtClean="0">
                <a:solidFill>
                  <a:schemeClr val="bg2">
                    <a:lumMod val="10000"/>
                  </a:schemeClr>
                </a:solidFill>
                <a:latin typeface="Tahoma" pitchFamily="34" charset="0"/>
                <a:ea typeface="Arial Unicode MS" pitchFamily="34" charset="-128"/>
                <a:cs typeface="Arial Unicode MS" pitchFamily="34" charset="-128"/>
              </a:rPr>
              <a:t>is a non-profit making association registered in Belgium. Higher education institutions, national chemical societies, and stakeholders comprise the over 130 members coming from thirty European countries.</a:t>
            </a:r>
            <a:br>
              <a:rPr lang="en-GB" sz="2000" dirty="0" smtClean="0">
                <a:solidFill>
                  <a:schemeClr val="bg2">
                    <a:lumMod val="10000"/>
                  </a:schemeClr>
                </a:solidFill>
                <a:latin typeface="Tahoma" pitchFamily="34" charset="0"/>
                <a:ea typeface="Arial Unicode MS" pitchFamily="34" charset="-128"/>
                <a:cs typeface="Arial Unicode MS" pitchFamily="34" charset="-128"/>
              </a:rPr>
            </a:br>
            <a:r>
              <a:rPr lang="en-GB" sz="700" dirty="0" smtClean="0">
                <a:solidFill>
                  <a:schemeClr val="bg2">
                    <a:lumMod val="10000"/>
                  </a:schemeClr>
                </a:solidFill>
                <a:latin typeface="Tahoma" pitchFamily="34" charset="0"/>
                <a:ea typeface="Arial Unicode MS" pitchFamily="34" charset="-128"/>
                <a:cs typeface="Arial Unicode MS" pitchFamily="34" charset="-128"/>
              </a:rPr>
              <a:t/>
            </a:r>
            <a:br>
              <a:rPr lang="en-GB" sz="700" dirty="0" smtClean="0">
                <a:solidFill>
                  <a:schemeClr val="bg2">
                    <a:lumMod val="10000"/>
                  </a:schemeClr>
                </a:solidFill>
                <a:latin typeface="Tahoma" pitchFamily="34" charset="0"/>
                <a:ea typeface="Arial Unicode MS" pitchFamily="34" charset="-128"/>
                <a:cs typeface="Arial Unicode MS" pitchFamily="34" charset="-128"/>
              </a:rPr>
            </a:br>
            <a:r>
              <a:rPr lang="en-GB" sz="2000" dirty="0" smtClean="0">
                <a:solidFill>
                  <a:schemeClr val="bg2">
                    <a:lumMod val="10000"/>
                  </a:schemeClr>
                </a:solidFill>
                <a:latin typeface="Tahoma" pitchFamily="34" charset="0"/>
                <a:cs typeface="Tahoma" pitchFamily="34" charset="0"/>
              </a:rPr>
              <a:t>The aims and objectives of the Association are: </a:t>
            </a:r>
            <a:br>
              <a:rPr lang="en-GB" sz="2000" dirty="0" smtClean="0">
                <a:solidFill>
                  <a:schemeClr val="bg2">
                    <a:lumMod val="10000"/>
                  </a:schemeClr>
                </a:solidFill>
                <a:latin typeface="Tahoma" pitchFamily="34" charset="0"/>
                <a:cs typeface="Tahoma" pitchFamily="34" charset="0"/>
              </a:rPr>
            </a:br>
            <a:r>
              <a:rPr lang="en-GB" sz="700" dirty="0" smtClean="0">
                <a:solidFill>
                  <a:schemeClr val="bg2">
                    <a:lumMod val="10000"/>
                  </a:schemeClr>
                </a:solidFill>
                <a:latin typeface="Tahoma" pitchFamily="34" charset="0"/>
                <a:cs typeface="Tahoma" pitchFamily="34" charset="0"/>
              </a:rPr>
              <a:t/>
            </a:r>
            <a:br>
              <a:rPr lang="en-GB" sz="700" dirty="0" smtClean="0">
                <a:solidFill>
                  <a:schemeClr val="bg2">
                    <a:lumMod val="10000"/>
                  </a:schemeClr>
                </a:solidFill>
                <a:latin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cs typeface="Tahoma" pitchFamily="34" charset="0"/>
              </a:rPr>
              <a:t> To implement, consult or supervise programmes for the assessment of skills and knowledge in chemical sciences.</a:t>
            </a:r>
            <a:br>
              <a:rPr lang="en-GB" sz="2000" dirty="0" smtClean="0">
                <a:solidFill>
                  <a:schemeClr val="bg2">
                    <a:lumMod val="10000"/>
                  </a:schemeClr>
                </a:solidFill>
                <a:latin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ea typeface="Arial Unicode MS" pitchFamily="34" charset="-128"/>
                <a:cs typeface="Arial Unicode MS" pitchFamily="34" charset="-128"/>
              </a:rPr>
              <a:t> </a:t>
            </a:r>
            <a:r>
              <a:rPr lang="en-GB" sz="2000" dirty="0" smtClean="0">
                <a:solidFill>
                  <a:schemeClr val="bg2">
                    <a:lumMod val="10000"/>
                  </a:schemeClr>
                </a:solidFill>
                <a:latin typeface="Tahoma" pitchFamily="34" charset="0"/>
                <a:cs typeface="Tahoma" pitchFamily="34" charset="0"/>
              </a:rPr>
              <a:t>To undertake education and training programmes.</a:t>
            </a:r>
            <a:br>
              <a:rPr lang="en-GB" sz="2000" dirty="0" smtClean="0">
                <a:solidFill>
                  <a:schemeClr val="bg2">
                    <a:lumMod val="10000"/>
                  </a:schemeClr>
                </a:solidFill>
                <a:latin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cs typeface="Tahoma" pitchFamily="34" charset="0"/>
              </a:rPr>
              <a:t> To provide certification of achievement when assessments have been carried out under appropriate conditions.</a:t>
            </a:r>
            <a:r>
              <a:rPr lang="en-GB" sz="2000" dirty="0" smtClean="0">
                <a:solidFill>
                  <a:schemeClr val="bg2">
                    <a:lumMod val="10000"/>
                  </a:schemeClr>
                </a:solidFill>
                <a:latin typeface="Tahoma" pitchFamily="34" charset="0"/>
                <a:ea typeface="Arial Unicode MS" pitchFamily="34" charset="-128"/>
                <a:cs typeface="Arial Unicode MS" pitchFamily="34" charset="-128"/>
              </a:rPr>
              <a:t/>
            </a:r>
            <a:br>
              <a:rPr lang="en-GB" sz="2000" dirty="0" smtClean="0">
                <a:solidFill>
                  <a:schemeClr val="bg2">
                    <a:lumMod val="10000"/>
                  </a:schemeClr>
                </a:solidFill>
                <a:latin typeface="Tahoma" pitchFamily="34" charset="0"/>
                <a:ea typeface="Arial Unicode MS" pitchFamily="34" charset="-128"/>
                <a:cs typeface="Arial Unicode MS" pitchFamily="34" charset="-128"/>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cs typeface="Tahoma" pitchFamily="34" charset="0"/>
              </a:rPr>
              <a:t> To provide a European framework for degrees in chemistry and related disciplines.</a:t>
            </a:r>
            <a:endParaRPr lang="en-GB" sz="2000" dirty="0">
              <a:solidFill>
                <a:schemeClr val="bg2">
                  <a:lumMod val="10000"/>
                </a:schemeClr>
              </a:solidFill>
              <a:latin typeface="Tahoma" pitchFamily="34" charset="0"/>
              <a:ea typeface="Arial Unicode MS" pitchFamily="34" charset="-128"/>
              <a:cs typeface="Arial Unicode MS" pitchFamily="34" charset="-128"/>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4909087" y="6550223"/>
            <a:ext cx="4230216" cy="307777"/>
          </a:xfrm>
          <a:prstGeom prst="rect">
            <a:avLst/>
          </a:prstGeom>
        </p:spPr>
        <p:txBody>
          <a:bodyPr wrap="square">
            <a:spAutoFit/>
          </a:bodyPr>
          <a:lstStyle/>
          <a:p>
            <a:r>
              <a:rPr lang="en-GB" sz="1400" dirty="0">
                <a:solidFill>
                  <a:srgbClr val="7030A0"/>
                </a:solidFill>
                <a:latin typeface="Tahoma" pitchFamily="34" charset="0"/>
                <a:ea typeface="Arial Unicode MS" pitchFamily="34" charset="-128"/>
                <a:cs typeface="Arial Unicode MS" pitchFamily="34" charset="-128"/>
              </a:rPr>
              <a:t>European Chemistry Thematic Network </a:t>
            </a:r>
            <a:r>
              <a:rPr lang="en-GB" sz="1400" dirty="0" smtClean="0">
                <a:solidFill>
                  <a:srgbClr val="7030A0"/>
                </a:solidFill>
                <a:latin typeface="Tahoma" pitchFamily="34" charset="0"/>
                <a:ea typeface="Arial Unicode MS" pitchFamily="34" charset="-128"/>
                <a:cs typeface="Arial Unicode MS" pitchFamily="34" charset="-128"/>
              </a:rPr>
              <a:t>Association</a:t>
            </a:r>
            <a:endParaRPr lang="el-GR" sz="1400" dirty="0"/>
          </a:p>
        </p:txBody>
      </p:sp>
    </p:spTree>
    <p:extLst>
      <p:ext uri="{BB962C8B-B14F-4D97-AF65-F5344CB8AC3E}">
        <p14:creationId xmlns:p14="http://schemas.microsoft.com/office/powerpoint/2010/main" val="3315794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1" y="0"/>
            <a:ext cx="8317591" cy="6858000"/>
          </a:xfrm>
        </p:spPr>
        <p:txBody>
          <a:bodyPr>
            <a:normAutofit/>
          </a:bodyPr>
          <a:lstStyle/>
          <a:p>
            <a:pPr algn="l">
              <a:lnSpc>
                <a:spcPct val="120000"/>
              </a:lnSpc>
            </a:pPr>
            <a:r>
              <a:rPr lang="en-GB" sz="2000" dirty="0" smtClean="0">
                <a:solidFill>
                  <a:schemeClr val="bg2">
                    <a:lumMod val="10000"/>
                  </a:schemeClr>
                </a:solidFill>
                <a:latin typeface="Tahoma" pitchFamily="34" charset="0"/>
                <a:ea typeface="Tahoma" pitchFamily="34" charset="0"/>
                <a:cs typeface="Tahoma" pitchFamily="34" charset="0"/>
              </a:rPr>
              <a:t>In </a:t>
            </a:r>
            <a:r>
              <a:rPr lang="en-GB" sz="2000" dirty="0">
                <a:solidFill>
                  <a:schemeClr val="bg2">
                    <a:lumMod val="10000"/>
                  </a:schemeClr>
                </a:solidFill>
                <a:latin typeface="Tahoma" pitchFamily="34" charset="0"/>
                <a:ea typeface="Tahoma" pitchFamily="34" charset="0"/>
                <a:cs typeface="Tahoma" pitchFamily="34" charset="0"/>
              </a:rPr>
              <a:t>order to proceed towards realisation of these goals, the </a:t>
            </a:r>
            <a:r>
              <a:rPr lang="en-GB" sz="2000" dirty="0">
                <a:solidFill>
                  <a:srgbClr val="7030A0"/>
                </a:solidFill>
                <a:latin typeface="Tahoma" pitchFamily="34" charset="0"/>
                <a:ea typeface="Tahoma" pitchFamily="34" charset="0"/>
                <a:cs typeface="Tahoma" pitchFamily="34" charset="0"/>
              </a:rPr>
              <a:t>European Chemistry Thematic Network Association</a:t>
            </a:r>
            <a:r>
              <a:rPr lang="en-GB" sz="2000" dirty="0">
                <a:solidFill>
                  <a:schemeClr val="bg2">
                    <a:lumMod val="10000"/>
                  </a:schemeClr>
                </a:solidFill>
                <a:latin typeface="Tahoma" pitchFamily="34" charset="0"/>
                <a:ea typeface="Tahoma" pitchFamily="34" charset="0"/>
                <a:cs typeface="Tahoma" pitchFamily="34" charset="0"/>
              </a:rPr>
              <a:t> is operating through pertinent committees in four closely interconnected areas, </a:t>
            </a:r>
            <a:r>
              <a:rPr lang="en-GB" sz="2000" dirty="0" smtClean="0">
                <a:solidFill>
                  <a:schemeClr val="bg2">
                    <a:lumMod val="10000"/>
                  </a:schemeClr>
                </a:solidFill>
                <a:latin typeface="Tahoma" pitchFamily="34" charset="0"/>
                <a:ea typeface="Tahoma" pitchFamily="34" charset="0"/>
                <a:cs typeface="Tahoma" pitchFamily="34" charset="0"/>
              </a:rPr>
              <a:t>namely:</a:t>
            </a:r>
            <a:br>
              <a:rPr lang="en-GB" sz="2000" dirty="0" smtClean="0">
                <a:solidFill>
                  <a:schemeClr val="bg2">
                    <a:lumMod val="10000"/>
                  </a:schemeClr>
                </a:solidFill>
                <a:latin typeface="Tahoma" pitchFamily="34" charset="0"/>
                <a:ea typeface="Tahoma" pitchFamily="34" charset="0"/>
                <a:cs typeface="Tahoma" pitchFamily="34" charset="0"/>
              </a:rPr>
            </a:br>
            <a:r>
              <a:rPr lang="en-GB" sz="700" dirty="0" smtClean="0">
                <a:solidFill>
                  <a:schemeClr val="bg2">
                    <a:lumMod val="10000"/>
                  </a:schemeClr>
                </a:solidFill>
                <a:latin typeface="Tahoma" pitchFamily="34" charset="0"/>
                <a:ea typeface="Tahoma" pitchFamily="34" charset="0"/>
                <a:cs typeface="Tahoma" pitchFamily="34" charset="0"/>
              </a:rPr>
              <a:t/>
            </a:r>
            <a:br>
              <a:rPr lang="en-GB" sz="700" dirty="0" smtClean="0">
                <a:solidFill>
                  <a:schemeClr val="bg2">
                    <a:lumMod val="10000"/>
                  </a:schemeClr>
                </a:solidFill>
                <a:latin typeface="Tahoma" pitchFamily="34" charset="0"/>
                <a:ea typeface="Tahoma" pitchFamily="34" charset="0"/>
                <a:cs typeface="Tahoma" pitchFamily="34" charset="0"/>
              </a:rPr>
            </a:br>
            <a:r>
              <a:rPr lang="en-GB" sz="2000" dirty="0">
                <a:solidFill>
                  <a:schemeClr val="bg2">
                    <a:lumMod val="10000"/>
                  </a:schemeClr>
                </a:solidFill>
                <a:latin typeface="Wingdings 3" pitchFamily="18" charset="2"/>
                <a:cs typeface="Tahoma" pitchFamily="34" charset="0"/>
              </a:rPr>
              <a:t>u</a:t>
            </a:r>
            <a:r>
              <a:rPr lang="en-GB" sz="2000" dirty="0">
                <a:solidFill>
                  <a:schemeClr val="bg2">
                    <a:lumMod val="10000"/>
                  </a:schemeClr>
                </a:solidFill>
                <a:latin typeface="Tahoma" pitchFamily="34" charset="0"/>
                <a:ea typeface="Tahoma" pitchFamily="34" charset="0"/>
                <a:cs typeface="Tahoma" pitchFamily="34" charset="0"/>
              </a:rPr>
              <a:t> </a:t>
            </a:r>
            <a:r>
              <a:rPr lang="en-GB" sz="2000" dirty="0" smtClean="0">
                <a:solidFill>
                  <a:schemeClr val="bg2">
                    <a:lumMod val="10000"/>
                  </a:schemeClr>
                </a:solidFill>
                <a:latin typeface="Tahoma" pitchFamily="34" charset="0"/>
                <a:ea typeface="Tahoma" pitchFamily="34" charset="0"/>
                <a:cs typeface="Tahoma" pitchFamily="34" charset="0"/>
              </a:rPr>
              <a:t>Quality assurance.</a:t>
            </a:r>
            <a:br>
              <a:rPr lang="en-GB" sz="2000" dirty="0" smtClean="0">
                <a:solidFill>
                  <a:schemeClr val="bg2">
                    <a:lumMod val="10000"/>
                  </a:schemeClr>
                </a:solidFill>
                <a:latin typeface="Tahoma" pitchFamily="34" charset="0"/>
                <a:ea typeface="Tahoma" pitchFamily="34" charset="0"/>
                <a:cs typeface="Tahoma" pitchFamily="34" charset="0"/>
              </a:rPr>
            </a:br>
            <a:r>
              <a:rPr lang="en-GB" sz="2000" dirty="0">
                <a:solidFill>
                  <a:schemeClr val="bg2">
                    <a:lumMod val="10000"/>
                  </a:schemeClr>
                </a:solidFill>
                <a:latin typeface="Wingdings 3" pitchFamily="18" charset="2"/>
                <a:cs typeface="Tahoma" pitchFamily="34" charset="0"/>
              </a:rPr>
              <a:t>u</a:t>
            </a:r>
            <a:r>
              <a:rPr lang="en-GB" sz="2000" dirty="0">
                <a:solidFill>
                  <a:schemeClr val="bg2">
                    <a:lumMod val="10000"/>
                  </a:schemeClr>
                </a:solidFill>
                <a:latin typeface="Tahoma" pitchFamily="34" charset="0"/>
                <a:ea typeface="Tahoma" pitchFamily="34" charset="0"/>
                <a:cs typeface="Tahoma" pitchFamily="34" charset="0"/>
              </a:rPr>
              <a:t> </a:t>
            </a:r>
            <a:r>
              <a:rPr lang="en-GB" sz="2000" dirty="0" smtClean="0">
                <a:solidFill>
                  <a:schemeClr val="bg2">
                    <a:lumMod val="10000"/>
                  </a:schemeClr>
                </a:solidFill>
                <a:latin typeface="Tahoma" pitchFamily="34" charset="0"/>
                <a:ea typeface="Tahoma" pitchFamily="34" charset="0"/>
                <a:cs typeface="Tahoma" pitchFamily="34" charset="0"/>
              </a:rPr>
              <a:t>Distance education.</a:t>
            </a:r>
            <a:br>
              <a:rPr lang="en-GB" sz="2000" dirty="0" smtClean="0">
                <a:solidFill>
                  <a:schemeClr val="bg2">
                    <a:lumMod val="10000"/>
                  </a:schemeClr>
                </a:solidFill>
                <a:latin typeface="Tahoma" pitchFamily="34" charset="0"/>
                <a:ea typeface="Tahoma" pitchFamily="34" charset="0"/>
                <a:cs typeface="Tahoma" pitchFamily="34" charset="0"/>
              </a:rPr>
            </a:br>
            <a:r>
              <a:rPr lang="en-GB" sz="2000" dirty="0">
                <a:solidFill>
                  <a:schemeClr val="bg2">
                    <a:lumMod val="10000"/>
                  </a:schemeClr>
                </a:solidFill>
                <a:latin typeface="Wingdings 3" pitchFamily="18" charset="2"/>
                <a:cs typeface="Tahoma" pitchFamily="34" charset="0"/>
              </a:rPr>
              <a:t>u</a:t>
            </a:r>
            <a:r>
              <a:rPr lang="en-GB" sz="2000" dirty="0">
                <a:solidFill>
                  <a:schemeClr val="bg2">
                    <a:lumMod val="10000"/>
                  </a:schemeClr>
                </a:solidFill>
                <a:latin typeface="Tahoma" pitchFamily="34" charset="0"/>
                <a:ea typeface="Tahoma" pitchFamily="34" charset="0"/>
                <a:cs typeface="Tahoma" pitchFamily="34" charset="0"/>
              </a:rPr>
              <a:t> </a:t>
            </a:r>
            <a:r>
              <a:rPr lang="en-GB" sz="2000" dirty="0" smtClean="0">
                <a:solidFill>
                  <a:schemeClr val="bg2">
                    <a:lumMod val="10000"/>
                  </a:schemeClr>
                </a:solidFill>
                <a:latin typeface="Tahoma" pitchFamily="34" charset="0"/>
                <a:ea typeface="Tahoma" pitchFamily="34" charset="0"/>
                <a:cs typeface="Tahoma" pitchFamily="34" charset="0"/>
              </a:rPr>
              <a:t>Intense learning.</a:t>
            </a:r>
            <a:br>
              <a:rPr lang="en-GB" sz="2000" dirty="0" smtClean="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ea typeface="Tahoma" pitchFamily="34" charset="0"/>
                <a:cs typeface="Tahoma" pitchFamily="34" charset="0"/>
              </a:rPr>
              <a:t> Recuperation </a:t>
            </a:r>
            <a:r>
              <a:rPr lang="en-GB" sz="2000" dirty="0">
                <a:solidFill>
                  <a:schemeClr val="bg2">
                    <a:lumMod val="10000"/>
                  </a:schemeClr>
                </a:solidFill>
                <a:latin typeface="Tahoma" pitchFamily="34" charset="0"/>
                <a:ea typeface="Tahoma" pitchFamily="34" charset="0"/>
                <a:cs typeface="Tahoma" pitchFamily="34" charset="0"/>
              </a:rPr>
              <a:t>of a positive image for chemistry. </a:t>
            </a:r>
            <a:r>
              <a:rPr lang="en-GB" sz="2000" dirty="0" smtClean="0">
                <a:latin typeface="Tahoma" pitchFamily="34" charset="0"/>
                <a:ea typeface="Tahoma" pitchFamily="34" charset="0"/>
                <a:cs typeface="Tahoma" pitchFamily="34" charset="0"/>
              </a:rPr>
              <a:t/>
            </a:r>
            <a:br>
              <a:rPr lang="en-GB" sz="2000" dirty="0" smtClean="0">
                <a:latin typeface="Tahoma" pitchFamily="34" charset="0"/>
                <a:ea typeface="Tahoma" pitchFamily="34" charset="0"/>
                <a:cs typeface="Tahoma" pitchFamily="34" charset="0"/>
              </a:rPr>
            </a:br>
            <a:r>
              <a:rPr lang="en-GB" sz="2000" dirty="0" smtClean="0">
                <a:latin typeface="Tahoma" pitchFamily="34" charset="0"/>
                <a:ea typeface="Tahoma" pitchFamily="34" charset="0"/>
                <a:cs typeface="Tahoma" pitchFamily="34" charset="0"/>
              </a:rPr>
              <a:t/>
            </a:r>
            <a:br>
              <a:rPr lang="en-GB" sz="2000" dirty="0" smtClean="0">
                <a:latin typeface="Tahoma" pitchFamily="34" charset="0"/>
                <a:ea typeface="Tahoma" pitchFamily="34" charset="0"/>
                <a:cs typeface="Tahoma" pitchFamily="34" charset="0"/>
              </a:rPr>
            </a:br>
            <a:r>
              <a:rPr lang="en-GB" sz="2000" b="1" dirty="0">
                <a:solidFill>
                  <a:srgbClr val="7030A0"/>
                </a:solidFill>
                <a:latin typeface="Tahoma" pitchFamily="34" charset="0"/>
                <a:ea typeface="Tahoma" pitchFamily="34" charset="0"/>
                <a:cs typeface="Tahoma" pitchFamily="34" charset="0"/>
              </a:rPr>
              <a:t>http://</a:t>
            </a:r>
            <a:r>
              <a:rPr lang="en-GB" sz="2000" b="1" dirty="0" smtClean="0">
                <a:solidFill>
                  <a:srgbClr val="7030A0"/>
                </a:solidFill>
                <a:latin typeface="Tahoma" pitchFamily="34" charset="0"/>
                <a:ea typeface="Tahoma" pitchFamily="34" charset="0"/>
                <a:cs typeface="Tahoma" pitchFamily="34" charset="0"/>
              </a:rPr>
              <a:t>www.ectn-assoc.org</a:t>
            </a:r>
            <a:endParaRPr lang="en-GB" sz="2000" dirty="0">
              <a:solidFill>
                <a:schemeClr val="bg2">
                  <a:lumMod val="10000"/>
                </a:schemeClr>
              </a:solidFill>
              <a:latin typeface="Tahoma" pitchFamily="34" charset="0"/>
              <a:ea typeface="Arial Unicode MS" pitchFamily="34" charset="-128"/>
              <a:cs typeface="Arial Unicode MS" pitchFamily="34" charset="-128"/>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4967536" y="6550223"/>
            <a:ext cx="4176464" cy="307777"/>
          </a:xfrm>
          <a:prstGeom prst="rect">
            <a:avLst/>
          </a:prstGeom>
        </p:spPr>
        <p:txBody>
          <a:bodyPr wrap="square">
            <a:spAutoFit/>
          </a:bodyPr>
          <a:lstStyle/>
          <a:p>
            <a:r>
              <a:rPr lang="en-GB" sz="1400" dirty="0">
                <a:solidFill>
                  <a:srgbClr val="7030A0"/>
                </a:solidFill>
                <a:latin typeface="Tahoma" pitchFamily="34" charset="0"/>
                <a:ea typeface="Arial Unicode MS" pitchFamily="34" charset="-128"/>
                <a:cs typeface="Arial Unicode MS" pitchFamily="34" charset="-128"/>
              </a:rPr>
              <a:t>European Chemistry Thematic Network </a:t>
            </a:r>
            <a:r>
              <a:rPr lang="en-GB" sz="1400" dirty="0" smtClean="0">
                <a:solidFill>
                  <a:srgbClr val="7030A0"/>
                </a:solidFill>
                <a:latin typeface="Tahoma" pitchFamily="34" charset="0"/>
                <a:ea typeface="Arial Unicode MS" pitchFamily="34" charset="-128"/>
                <a:cs typeface="Arial Unicode MS" pitchFamily="34" charset="-128"/>
              </a:rPr>
              <a:t>Association</a:t>
            </a:r>
            <a:endParaRPr lang="el-GR" sz="1400" dirty="0"/>
          </a:p>
        </p:txBody>
      </p:sp>
    </p:spTree>
    <p:extLst>
      <p:ext uri="{BB962C8B-B14F-4D97-AF65-F5344CB8AC3E}">
        <p14:creationId xmlns:p14="http://schemas.microsoft.com/office/powerpoint/2010/main" val="2826801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1" y="0"/>
            <a:ext cx="8389599" cy="6858000"/>
          </a:xfrm>
        </p:spPr>
        <p:txBody>
          <a:bodyPr>
            <a:normAutofit/>
          </a:bodyPr>
          <a:lstStyle/>
          <a:p>
            <a:pPr algn="l">
              <a:lnSpc>
                <a:spcPct val="120000"/>
              </a:lnSpc>
            </a:pPr>
            <a:r>
              <a:rPr lang="en-GB" sz="2000" dirty="0" smtClean="0">
                <a:solidFill>
                  <a:schemeClr val="bg2">
                    <a:lumMod val="10000"/>
                  </a:schemeClr>
                </a:solidFill>
                <a:latin typeface="Tahoma" pitchFamily="34" charset="0"/>
                <a:ea typeface="Tahoma" pitchFamily="34" charset="0"/>
                <a:cs typeface="Tahoma" pitchFamily="34" charset="0"/>
              </a:rPr>
              <a:t>At </a:t>
            </a:r>
            <a:r>
              <a:rPr lang="en-GB" sz="2000" dirty="0">
                <a:solidFill>
                  <a:schemeClr val="bg2">
                    <a:lumMod val="10000"/>
                  </a:schemeClr>
                </a:solidFill>
                <a:latin typeface="Tahoma" pitchFamily="34" charset="0"/>
                <a:ea typeface="Tahoma" pitchFamily="34" charset="0"/>
                <a:cs typeface="Tahoma" pitchFamily="34" charset="0"/>
              </a:rPr>
              <a:t>present, opportunities for education and research in specific interdisciplinary issues are increasing, since there is an obvious need for bridging branches of studies. </a:t>
            </a:r>
            <a:r>
              <a:rPr lang="en-GB" sz="2000" dirty="0" smtClean="0">
                <a:solidFill>
                  <a:schemeClr val="bg2">
                    <a:lumMod val="10000"/>
                  </a:schemeClr>
                </a:solidFill>
                <a:latin typeface="Tahoma" pitchFamily="34" charset="0"/>
                <a:ea typeface="Tahoma" pitchFamily="34" charset="0"/>
                <a:cs typeface="Tahoma" pitchFamily="34" charset="0"/>
              </a:rPr>
              <a:t/>
            </a:r>
            <a:br>
              <a:rPr lang="en-GB" sz="2000" dirty="0" smtClean="0">
                <a:solidFill>
                  <a:schemeClr val="bg2">
                    <a:lumMod val="10000"/>
                  </a:schemeClr>
                </a:solidFill>
                <a:latin typeface="Tahoma" pitchFamily="34" charset="0"/>
                <a:ea typeface="Tahoma" pitchFamily="34" charset="0"/>
                <a:cs typeface="Tahoma" pitchFamily="34" charset="0"/>
              </a:rPr>
            </a:br>
            <a:r>
              <a:rPr lang="en-GB" sz="700" dirty="0">
                <a:solidFill>
                  <a:schemeClr val="bg2">
                    <a:lumMod val="10000"/>
                  </a:schemeClr>
                </a:solidFill>
                <a:latin typeface="Tahoma" pitchFamily="34" charset="0"/>
                <a:ea typeface="Tahoma" pitchFamily="34" charset="0"/>
                <a:cs typeface="Tahoma" pitchFamily="34" charset="0"/>
              </a:rPr>
              <a:t/>
            </a:r>
            <a:br>
              <a:rPr lang="en-GB" sz="700" dirty="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Tahoma" pitchFamily="34" charset="0"/>
                <a:ea typeface="Tahoma" pitchFamily="34" charset="0"/>
                <a:cs typeface="Tahoma" pitchFamily="34" charset="0"/>
              </a:rPr>
              <a:t>Interdisciplinary curricula are a complex issue, since the educational qualifications of teachers and students, as well as the learning outcomes expected and the pedagogical lines used, are far from homogeneous.</a:t>
            </a:r>
            <a:br>
              <a:rPr lang="en-GB" sz="2000" dirty="0" smtClean="0">
                <a:solidFill>
                  <a:schemeClr val="bg2">
                    <a:lumMod val="10000"/>
                  </a:schemeClr>
                </a:solidFill>
                <a:latin typeface="Tahoma" pitchFamily="34" charset="0"/>
                <a:ea typeface="Tahoma" pitchFamily="34" charset="0"/>
                <a:cs typeface="Tahoma" pitchFamily="34" charset="0"/>
              </a:rPr>
            </a:br>
            <a:r>
              <a:rPr lang="el-GR" sz="700" dirty="0">
                <a:solidFill>
                  <a:schemeClr val="bg2">
                    <a:lumMod val="10000"/>
                  </a:schemeClr>
                </a:solidFill>
                <a:latin typeface="Tahoma" pitchFamily="34" charset="0"/>
                <a:ea typeface="Tahoma" pitchFamily="34" charset="0"/>
                <a:cs typeface="Tahoma" pitchFamily="34" charset="0"/>
              </a:rPr>
              <a:t/>
            </a:r>
            <a:br>
              <a:rPr lang="el-GR" sz="700" dirty="0">
                <a:solidFill>
                  <a:schemeClr val="bg2">
                    <a:lumMod val="10000"/>
                  </a:schemeClr>
                </a:solidFill>
                <a:latin typeface="Tahoma" pitchFamily="34" charset="0"/>
                <a:ea typeface="Tahoma" pitchFamily="34" charset="0"/>
                <a:cs typeface="Tahoma" pitchFamily="34" charset="0"/>
              </a:rPr>
            </a:br>
            <a:r>
              <a:rPr lang="en-GB" sz="2000" dirty="0" smtClean="0">
                <a:solidFill>
                  <a:schemeClr val="bg2">
                    <a:lumMod val="10000"/>
                  </a:schemeClr>
                </a:solidFill>
                <a:latin typeface="Tahoma" pitchFamily="34" charset="0"/>
                <a:ea typeface="Tahoma" pitchFamily="34" charset="0"/>
                <a:cs typeface="Tahoma" pitchFamily="34" charset="0"/>
              </a:rPr>
              <a:t>In this context, the </a:t>
            </a:r>
            <a:r>
              <a:rPr lang="en-GB" sz="2000" dirty="0" smtClean="0">
                <a:solidFill>
                  <a:srgbClr val="7030A0"/>
                </a:solidFill>
                <a:latin typeface="Tahoma" pitchFamily="34" charset="0"/>
                <a:ea typeface="Tahoma" pitchFamily="34" charset="0"/>
                <a:cs typeface="Tahoma" pitchFamily="34" charset="0"/>
              </a:rPr>
              <a:t>European Quality Labels </a:t>
            </a:r>
            <a:r>
              <a:rPr lang="en-GB" sz="2000" dirty="0" smtClean="0">
                <a:solidFill>
                  <a:schemeClr val="bg2">
                    <a:lumMod val="10000"/>
                  </a:schemeClr>
                </a:solidFill>
                <a:latin typeface="Tahoma" pitchFamily="34" charset="0"/>
                <a:ea typeface="Tahoma" pitchFamily="34" charset="0"/>
                <a:cs typeface="Tahoma" pitchFamily="34" charset="0"/>
              </a:rPr>
              <a:t>implemented by the  </a:t>
            </a:r>
            <a:r>
              <a:rPr lang="en-GB" sz="2000" dirty="0" smtClean="0">
                <a:solidFill>
                  <a:srgbClr val="7030A0"/>
                </a:solidFill>
                <a:latin typeface="Tahoma" pitchFamily="34" charset="0"/>
                <a:ea typeface="Tahoma" pitchFamily="34" charset="0"/>
                <a:cs typeface="Tahoma" pitchFamily="34" charset="0"/>
              </a:rPr>
              <a:t>European Chemistry Thematic Network Association </a:t>
            </a:r>
            <a:r>
              <a:rPr lang="en-GB" sz="2000" dirty="0" smtClean="0">
                <a:solidFill>
                  <a:schemeClr val="bg2">
                    <a:lumMod val="10000"/>
                  </a:schemeClr>
                </a:solidFill>
                <a:latin typeface="Tahoma" pitchFamily="34" charset="0"/>
                <a:ea typeface="Tahoma" pitchFamily="34" charset="0"/>
                <a:cs typeface="Tahoma" pitchFamily="34" charset="0"/>
              </a:rPr>
              <a:t>were </a:t>
            </a:r>
            <a:r>
              <a:rPr lang="en-GB" sz="2000" dirty="0">
                <a:solidFill>
                  <a:schemeClr val="bg2">
                    <a:lumMod val="10000"/>
                  </a:schemeClr>
                </a:solidFill>
                <a:latin typeface="Tahoma" pitchFamily="34" charset="0"/>
                <a:ea typeface="Tahoma" pitchFamily="34" charset="0"/>
                <a:cs typeface="Tahoma" pitchFamily="34" charset="0"/>
              </a:rPr>
              <a:t>designed with a focus on inter-disciplinary studies as a substantial target group. </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6989756" y="6558034"/>
            <a:ext cx="2154244" cy="307777"/>
          </a:xfrm>
          <a:prstGeom prst="rect">
            <a:avLst/>
          </a:prstGeom>
        </p:spPr>
        <p:txBody>
          <a:bodyPr wrap="none">
            <a:spAutoFit/>
          </a:bodyPr>
          <a:lstStyle/>
          <a:p>
            <a:r>
              <a:rPr lang="en-GB" sz="1400" dirty="0">
                <a:solidFill>
                  <a:srgbClr val="7030A0"/>
                </a:solidFill>
                <a:latin typeface="Tahoma" pitchFamily="34" charset="0"/>
                <a:ea typeface="Tahoma" pitchFamily="34" charset="0"/>
                <a:cs typeface="Tahoma" pitchFamily="34" charset="0"/>
              </a:rPr>
              <a:t>European Quality Labels </a:t>
            </a:r>
            <a:endParaRPr lang="el-GR" sz="1400" dirty="0"/>
          </a:p>
        </p:txBody>
      </p:sp>
    </p:spTree>
    <p:extLst>
      <p:ext uri="{BB962C8B-B14F-4D97-AF65-F5344CB8AC3E}">
        <p14:creationId xmlns:p14="http://schemas.microsoft.com/office/powerpoint/2010/main" val="187623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1" y="0"/>
            <a:ext cx="8389599" cy="6858000"/>
          </a:xfrm>
        </p:spPr>
        <p:txBody>
          <a:bodyPr>
            <a:normAutofit/>
          </a:bodyPr>
          <a:lstStyle/>
          <a:p>
            <a:pPr algn="l">
              <a:lnSpc>
                <a:spcPct val="120000"/>
              </a:lnSpc>
            </a:pPr>
            <a:r>
              <a:rPr lang="en-GB" sz="2000" dirty="0" smtClean="0">
                <a:solidFill>
                  <a:schemeClr val="bg2">
                    <a:lumMod val="10000"/>
                  </a:schemeClr>
                </a:solidFill>
                <a:latin typeface="Tahoma" pitchFamily="34" charset="0"/>
                <a:ea typeface="Tahoma" pitchFamily="34" charset="0"/>
                <a:cs typeface="Tahoma" pitchFamily="34" charset="0"/>
              </a:rPr>
              <a:t>The </a:t>
            </a:r>
            <a:r>
              <a:rPr lang="en-GB" sz="2000" dirty="0" smtClean="0">
                <a:solidFill>
                  <a:srgbClr val="7030A0"/>
                </a:solidFill>
                <a:latin typeface="Tahoma" pitchFamily="34" charset="0"/>
                <a:ea typeface="Tahoma" pitchFamily="34" charset="0"/>
                <a:cs typeface="Tahoma" pitchFamily="34" charset="0"/>
              </a:rPr>
              <a:t>European </a:t>
            </a:r>
            <a:r>
              <a:rPr lang="en-GB" sz="2000" dirty="0">
                <a:solidFill>
                  <a:srgbClr val="7030A0"/>
                </a:solidFill>
                <a:latin typeface="Tahoma" pitchFamily="34" charset="0"/>
                <a:ea typeface="Tahoma" pitchFamily="34" charset="0"/>
                <a:cs typeface="Tahoma" pitchFamily="34" charset="0"/>
              </a:rPr>
              <a:t>Quality </a:t>
            </a:r>
            <a:r>
              <a:rPr lang="en-GB" sz="2000" dirty="0" smtClean="0">
                <a:solidFill>
                  <a:srgbClr val="7030A0"/>
                </a:solidFill>
                <a:latin typeface="Tahoma" pitchFamily="34" charset="0"/>
                <a:ea typeface="Tahoma" pitchFamily="34" charset="0"/>
                <a:cs typeface="Tahoma" pitchFamily="34" charset="0"/>
              </a:rPr>
              <a:t>Labels </a:t>
            </a:r>
            <a:r>
              <a:rPr lang="en-GB" sz="2000" dirty="0" smtClean="0">
                <a:solidFill>
                  <a:schemeClr val="bg2">
                    <a:lumMod val="10000"/>
                  </a:schemeClr>
                </a:solidFill>
                <a:latin typeface="Tahoma" pitchFamily="34" charset="0"/>
                <a:ea typeface="Tahoma" pitchFamily="34" charset="0"/>
                <a:cs typeface="Tahoma" pitchFamily="34" charset="0"/>
              </a:rPr>
              <a:t>implemented by </a:t>
            </a:r>
            <a:r>
              <a:rPr lang="en-GB" sz="2000" dirty="0">
                <a:solidFill>
                  <a:schemeClr val="bg2">
                    <a:lumMod val="10000"/>
                  </a:schemeClr>
                </a:solidFill>
                <a:latin typeface="Tahoma" pitchFamily="34" charset="0"/>
                <a:ea typeface="Tahoma" pitchFamily="34" charset="0"/>
                <a:cs typeface="Tahoma" pitchFamily="34" charset="0"/>
              </a:rPr>
              <a:t>the </a:t>
            </a:r>
            <a:r>
              <a:rPr lang="en-GB" sz="2000" dirty="0" smtClean="0">
                <a:solidFill>
                  <a:srgbClr val="7030A0"/>
                </a:solidFill>
                <a:latin typeface="Tahoma" pitchFamily="34" charset="0"/>
                <a:ea typeface="Tahoma" pitchFamily="34" charset="0"/>
                <a:cs typeface="Tahoma" pitchFamily="34" charset="0"/>
              </a:rPr>
              <a:t>European </a:t>
            </a:r>
            <a:r>
              <a:rPr lang="en-GB" sz="2000" dirty="0">
                <a:solidFill>
                  <a:srgbClr val="7030A0"/>
                </a:solidFill>
                <a:latin typeface="Tahoma" pitchFamily="34" charset="0"/>
                <a:ea typeface="Tahoma" pitchFamily="34" charset="0"/>
                <a:cs typeface="Tahoma" pitchFamily="34" charset="0"/>
              </a:rPr>
              <a:t>Chemistry Thematic Network Association </a:t>
            </a:r>
            <a:r>
              <a:rPr lang="en-GB" sz="2000" dirty="0" smtClean="0">
                <a:solidFill>
                  <a:schemeClr val="bg2">
                    <a:lumMod val="10000"/>
                  </a:schemeClr>
                </a:solidFill>
                <a:latin typeface="Tahoma" pitchFamily="34" charset="0"/>
                <a:ea typeface="Tahoma" pitchFamily="34" charset="0"/>
                <a:cs typeface="Tahoma" pitchFamily="34" charset="0"/>
              </a:rPr>
              <a:t>are: </a:t>
            </a:r>
            <a:br>
              <a:rPr lang="en-GB" sz="2000" dirty="0" smtClean="0">
                <a:solidFill>
                  <a:schemeClr val="bg2">
                    <a:lumMod val="10000"/>
                  </a:schemeClr>
                </a:solidFill>
                <a:latin typeface="Tahoma" pitchFamily="34" charset="0"/>
                <a:ea typeface="Tahoma" pitchFamily="34" charset="0"/>
                <a:cs typeface="Tahoma" pitchFamily="34" charset="0"/>
              </a:rPr>
            </a:br>
            <a:r>
              <a:rPr lang="en-GB" sz="700" dirty="0" smtClean="0">
                <a:solidFill>
                  <a:schemeClr val="bg2">
                    <a:lumMod val="10000"/>
                  </a:schemeClr>
                </a:solidFill>
                <a:latin typeface="Tahoma" pitchFamily="34" charset="0"/>
                <a:ea typeface="Tahoma" pitchFamily="34" charset="0"/>
                <a:cs typeface="Tahoma" pitchFamily="34" charset="0"/>
              </a:rPr>
              <a:t/>
            </a:r>
            <a:br>
              <a:rPr lang="en-GB" sz="700" dirty="0" smtClean="0">
                <a:solidFill>
                  <a:schemeClr val="bg2">
                    <a:lumMod val="10000"/>
                  </a:schemeClr>
                </a:solidFill>
                <a:latin typeface="Tahoma" pitchFamily="34" charset="0"/>
                <a:ea typeface="Tahoma" pitchFamily="34" charset="0"/>
                <a:cs typeface="Tahoma" pitchFamily="34" charset="0"/>
              </a:rPr>
            </a:br>
            <a:r>
              <a:rPr lang="en-GB" sz="2000" dirty="0">
                <a:solidFill>
                  <a:schemeClr val="bg2">
                    <a:lumMod val="10000"/>
                  </a:schemeClr>
                </a:solidFill>
                <a:latin typeface="Wingdings 3" pitchFamily="18" charset="2"/>
                <a:cs typeface="Tahoma" pitchFamily="34" charset="0"/>
              </a:rPr>
              <a:t>u</a:t>
            </a:r>
            <a:r>
              <a:rPr lang="en-GB" sz="2000" dirty="0">
                <a:solidFill>
                  <a:schemeClr val="bg2">
                    <a:lumMod val="10000"/>
                  </a:schemeClr>
                </a:solidFill>
                <a:latin typeface="Tahoma" pitchFamily="34" charset="0"/>
                <a:cs typeface="Tahoma" pitchFamily="34" charset="0"/>
              </a:rPr>
              <a:t> </a:t>
            </a:r>
            <a:r>
              <a:rPr lang="en-GB" sz="2000" dirty="0" smtClean="0">
                <a:solidFill>
                  <a:schemeClr val="bg2">
                    <a:lumMod val="10000"/>
                  </a:schemeClr>
                </a:solidFill>
                <a:latin typeface="Tahoma" pitchFamily="34" charset="0"/>
                <a:ea typeface="Tahoma" pitchFamily="34" charset="0"/>
                <a:cs typeface="Tahoma" pitchFamily="34" charset="0"/>
              </a:rPr>
              <a:t>Based </a:t>
            </a:r>
            <a:r>
              <a:rPr lang="en-GB" sz="2000" dirty="0">
                <a:solidFill>
                  <a:schemeClr val="bg2">
                    <a:lumMod val="10000"/>
                  </a:schemeClr>
                </a:solidFill>
                <a:latin typeface="Tahoma" pitchFamily="34" charset="0"/>
                <a:ea typeface="Tahoma" pitchFamily="34" charset="0"/>
                <a:cs typeface="Tahoma" pitchFamily="34" charset="0"/>
              </a:rPr>
              <a:t>on the </a:t>
            </a:r>
            <a:r>
              <a:rPr lang="en-GB" sz="2000" dirty="0">
                <a:solidFill>
                  <a:srgbClr val="7030A0"/>
                </a:solidFill>
                <a:latin typeface="Tahoma" pitchFamily="34" charset="0"/>
                <a:ea typeface="Tahoma" pitchFamily="34" charset="0"/>
                <a:cs typeface="Tahoma" pitchFamily="34" charset="0"/>
              </a:rPr>
              <a:t>Budapest Descriptors</a:t>
            </a:r>
            <a:r>
              <a:rPr lang="en-GB" sz="2000" dirty="0">
                <a:solidFill>
                  <a:schemeClr val="bg2">
                    <a:lumMod val="10000"/>
                  </a:schemeClr>
                </a:solidFill>
                <a:latin typeface="Tahoma" pitchFamily="34" charset="0"/>
                <a:ea typeface="Tahoma" pitchFamily="34" charset="0"/>
                <a:cs typeface="Tahoma" pitchFamily="34" charset="0"/>
              </a:rPr>
              <a:t>, a detailed adaptation of the </a:t>
            </a:r>
            <a:r>
              <a:rPr lang="en-GB" sz="2000" dirty="0">
                <a:solidFill>
                  <a:srgbClr val="7030A0"/>
                </a:solidFill>
                <a:latin typeface="Tahoma" pitchFamily="34" charset="0"/>
                <a:ea typeface="Tahoma" pitchFamily="34" charset="0"/>
                <a:cs typeface="Tahoma" pitchFamily="34" charset="0"/>
              </a:rPr>
              <a:t>Dublin Descriptors </a:t>
            </a:r>
            <a:r>
              <a:rPr lang="en-GB" sz="2000" dirty="0">
                <a:solidFill>
                  <a:schemeClr val="bg2">
                    <a:lumMod val="10000"/>
                  </a:schemeClr>
                </a:solidFill>
                <a:latin typeface="Tahoma" pitchFamily="34" charset="0"/>
                <a:ea typeface="Tahoma" pitchFamily="34" charset="0"/>
                <a:cs typeface="Tahoma" pitchFamily="34" charset="0"/>
              </a:rPr>
              <a:t>in the area of chemical </a:t>
            </a:r>
            <a:r>
              <a:rPr lang="en-GB" sz="2000" dirty="0" smtClean="0">
                <a:solidFill>
                  <a:schemeClr val="bg2">
                    <a:lumMod val="10000"/>
                  </a:schemeClr>
                </a:solidFill>
                <a:latin typeface="Tahoma" pitchFamily="34" charset="0"/>
                <a:ea typeface="Tahoma" pitchFamily="34" charset="0"/>
                <a:cs typeface="Tahoma" pitchFamily="34" charset="0"/>
              </a:rPr>
              <a:t>sciences.</a:t>
            </a:r>
            <a:br>
              <a:rPr lang="en-GB" sz="2000" dirty="0" smtClean="0">
                <a:solidFill>
                  <a:schemeClr val="bg2">
                    <a:lumMod val="10000"/>
                  </a:schemeClr>
                </a:solidFill>
                <a:latin typeface="Tahoma" pitchFamily="34" charset="0"/>
                <a:ea typeface="Tahoma" pitchFamily="34" charset="0"/>
                <a:cs typeface="Tahoma" pitchFamily="34" charset="0"/>
              </a:rPr>
            </a:br>
            <a:r>
              <a:rPr lang="en-GB" sz="2000" dirty="0">
                <a:solidFill>
                  <a:schemeClr val="bg2">
                    <a:lumMod val="10000"/>
                  </a:schemeClr>
                </a:solidFill>
                <a:latin typeface="Wingdings 3" pitchFamily="18" charset="2"/>
                <a:cs typeface="Tahoma" pitchFamily="34" charset="0"/>
              </a:rPr>
              <a:t>u</a:t>
            </a:r>
            <a:r>
              <a:rPr lang="en-GB" sz="2000" dirty="0">
                <a:solidFill>
                  <a:schemeClr val="bg2">
                    <a:lumMod val="10000"/>
                  </a:schemeClr>
                </a:solidFill>
                <a:latin typeface="Tahoma" pitchFamily="34" charset="0"/>
                <a:cs typeface="Tahoma" pitchFamily="34" charset="0"/>
              </a:rPr>
              <a:t> </a:t>
            </a:r>
            <a:r>
              <a:rPr lang="en-GB" sz="2000" dirty="0" smtClean="0">
                <a:solidFill>
                  <a:schemeClr val="bg2">
                    <a:lumMod val="10000"/>
                  </a:schemeClr>
                </a:solidFill>
                <a:latin typeface="Tahoma" pitchFamily="34" charset="0"/>
                <a:ea typeface="Tahoma" pitchFamily="34" charset="0"/>
                <a:cs typeface="Tahoma" pitchFamily="34" charset="0"/>
              </a:rPr>
              <a:t>Adopted </a:t>
            </a:r>
            <a:r>
              <a:rPr lang="en-GB" sz="2000" dirty="0">
                <a:solidFill>
                  <a:schemeClr val="bg2">
                    <a:lumMod val="10000"/>
                  </a:schemeClr>
                </a:solidFill>
                <a:latin typeface="Tahoma" pitchFamily="34" charset="0"/>
                <a:ea typeface="Tahoma" pitchFamily="34" charset="0"/>
                <a:cs typeface="Tahoma" pitchFamily="34" charset="0"/>
              </a:rPr>
              <a:t>by the </a:t>
            </a:r>
            <a:r>
              <a:rPr lang="en-GB" sz="2000" dirty="0">
                <a:solidFill>
                  <a:srgbClr val="7030A0"/>
                </a:solidFill>
                <a:latin typeface="Tahoma" pitchFamily="34" charset="0"/>
                <a:ea typeface="Tahoma" pitchFamily="34" charset="0"/>
                <a:cs typeface="Tahoma" pitchFamily="34" charset="0"/>
              </a:rPr>
              <a:t>European Association for Chemistry and Molecular Sciences.</a:t>
            </a:r>
            <a:endParaRPr lang="en-GB" sz="2000" dirty="0">
              <a:solidFill>
                <a:schemeClr val="bg2">
                  <a:lumMod val="10000"/>
                </a:schemeClr>
              </a:solidFill>
              <a:latin typeface="Tahoma" pitchFamily="34" charset="0"/>
              <a:ea typeface="Tahoma" pitchFamily="34" charset="0"/>
              <a:cs typeface="Tahoma"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6989756" y="6558034"/>
            <a:ext cx="2154244" cy="307777"/>
          </a:xfrm>
          <a:prstGeom prst="rect">
            <a:avLst/>
          </a:prstGeom>
        </p:spPr>
        <p:txBody>
          <a:bodyPr wrap="none">
            <a:spAutoFit/>
          </a:bodyPr>
          <a:lstStyle/>
          <a:p>
            <a:r>
              <a:rPr lang="en-GB" sz="1400" dirty="0">
                <a:solidFill>
                  <a:srgbClr val="7030A0"/>
                </a:solidFill>
                <a:latin typeface="Tahoma" pitchFamily="34" charset="0"/>
                <a:ea typeface="Tahoma" pitchFamily="34" charset="0"/>
                <a:cs typeface="Tahoma" pitchFamily="34" charset="0"/>
              </a:rPr>
              <a:t>European Quality Labels </a:t>
            </a:r>
            <a:endParaRPr lang="el-GR" sz="1400" dirty="0"/>
          </a:p>
        </p:txBody>
      </p:sp>
    </p:spTree>
    <p:extLst>
      <p:ext uri="{BB962C8B-B14F-4D97-AF65-F5344CB8AC3E}">
        <p14:creationId xmlns:p14="http://schemas.microsoft.com/office/powerpoint/2010/main" val="3571583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1" y="0"/>
            <a:ext cx="9001159" cy="6858000"/>
          </a:xfrm>
        </p:spPr>
        <p:txBody>
          <a:bodyPr>
            <a:normAutofit/>
          </a:bodyPr>
          <a:lstStyle/>
          <a:p>
            <a:pPr algn="l"/>
            <a:r>
              <a:rPr lang="en-GB" sz="2400" b="1" dirty="0" smtClean="0">
                <a:solidFill>
                  <a:srgbClr val="7030A0"/>
                </a:solidFill>
                <a:latin typeface="Tahoma" pitchFamily="34" charset="0"/>
                <a:cs typeface="Tahoma" pitchFamily="34" charset="0"/>
              </a:rPr>
              <a:t>First Cycle Studies</a:t>
            </a:r>
            <a:endParaRPr lang="en-GB" sz="2400" b="1" dirty="0">
              <a:solidFill>
                <a:srgbClr val="7030A0"/>
              </a:solidFill>
              <a:latin typeface="Tahoma" pitchFamily="34" charset="0"/>
              <a:cs typeface="Tahoma"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9662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142841" y="0"/>
            <a:ext cx="8461607" cy="6858000"/>
          </a:xfrm>
          <a:ln/>
        </p:spPr>
        <p:txBody>
          <a:bodyPr>
            <a:normAutofit/>
          </a:bodyPr>
          <a:lstStyle/>
          <a:p>
            <a:pPr algn="l">
              <a:lnSpc>
                <a:spcPct val="12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b="1" dirty="0" smtClean="0">
                <a:solidFill>
                  <a:srgbClr val="7030A0"/>
                </a:solidFill>
                <a:latin typeface="Tahoma" pitchFamily="34" charset="0"/>
              </a:rPr>
              <a:t>Budapest Descriptors for the First Cycle</a:t>
            </a:r>
            <a:r>
              <a:rPr lang="en-GB" sz="2000" b="1" dirty="0" smtClean="0">
                <a:solidFill>
                  <a:schemeClr val="bg2">
                    <a:lumMod val="10000"/>
                  </a:schemeClr>
                </a:solidFill>
                <a:latin typeface="Tahoma" pitchFamily="34" charset="0"/>
              </a:rPr>
              <a:t/>
            </a:r>
            <a:br>
              <a:rPr lang="en-GB" sz="2000" b="1" dirty="0" smtClean="0">
                <a:solidFill>
                  <a:schemeClr val="bg2">
                    <a:lumMod val="10000"/>
                  </a:schemeClr>
                </a:solidFill>
                <a:latin typeface="Tahoma" pitchFamily="34" charset="0"/>
              </a:rPr>
            </a:br>
            <a:r>
              <a:rPr lang="en-GB" sz="800" b="1" dirty="0" smtClean="0">
                <a:solidFill>
                  <a:srgbClr val="000066"/>
                </a:solidFill>
                <a:latin typeface="Tahoma" pitchFamily="34" charset="0"/>
              </a:rPr>
              <a:t/>
            </a:r>
            <a:br>
              <a:rPr lang="en-GB" sz="800" b="1" dirty="0" smtClean="0">
                <a:solidFill>
                  <a:srgbClr val="000066"/>
                </a:solidFill>
                <a:latin typeface="Tahoma" pitchFamily="34" charset="0"/>
              </a:rPr>
            </a:br>
            <a:r>
              <a:rPr lang="en-GB" sz="2000" dirty="0" smtClean="0">
                <a:solidFill>
                  <a:schemeClr val="bg2">
                    <a:lumMod val="10000"/>
                  </a:schemeClr>
                </a:solidFill>
                <a:latin typeface="Tahoma" pitchFamily="34" charset="0"/>
              </a:rPr>
              <a:t>First cycle degrees in chemistry are awarded to students who have shown themselves by appropriate assessment to: </a:t>
            </a:r>
            <a:br>
              <a:rPr lang="en-GB" sz="2000" dirty="0" smtClean="0">
                <a:solidFill>
                  <a:schemeClr val="bg2">
                    <a:lumMod val="10000"/>
                  </a:schemeClr>
                </a:solidFill>
                <a:latin typeface="Tahoma" pitchFamily="34" charset="0"/>
              </a:rPr>
            </a:br>
            <a:r>
              <a:rPr lang="en-GB" sz="700" dirty="0" smtClean="0">
                <a:solidFill>
                  <a:schemeClr val="bg2">
                    <a:lumMod val="10000"/>
                  </a:schemeClr>
                </a:solidFill>
                <a:latin typeface="Tahoma" pitchFamily="34" charset="0"/>
              </a:rPr>
              <a:t/>
            </a:r>
            <a:br>
              <a:rPr lang="en-GB" sz="700" dirty="0" smtClean="0">
                <a:solidFill>
                  <a:schemeClr val="bg2">
                    <a:lumMod val="10000"/>
                  </a:schemeClr>
                </a:solidFill>
                <a:latin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cs typeface="Tahoma" pitchFamily="34" charset="0"/>
              </a:rPr>
              <a:t> H</a:t>
            </a:r>
            <a:r>
              <a:rPr lang="en-GB" sz="2000" dirty="0" smtClean="0">
                <a:solidFill>
                  <a:schemeClr val="bg2">
                    <a:lumMod val="10000"/>
                  </a:schemeClr>
                </a:solidFill>
                <a:latin typeface="Tahoma" pitchFamily="34" charset="0"/>
              </a:rPr>
              <a:t>ave a good grounding in the core areas of chemistry, and in addition the necessary background in mathematics and physics.</a:t>
            </a:r>
            <a:br>
              <a:rPr lang="en-GB" sz="2000" dirty="0" smtClean="0">
                <a:solidFill>
                  <a:schemeClr val="bg2">
                    <a:lumMod val="10000"/>
                  </a:schemeClr>
                </a:solidFill>
                <a:latin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cs typeface="Tahoma" pitchFamily="34" charset="0"/>
              </a:rPr>
              <a:t> H</a:t>
            </a:r>
            <a:r>
              <a:rPr lang="en-GB" sz="2000" dirty="0" smtClean="0">
                <a:solidFill>
                  <a:schemeClr val="bg2">
                    <a:lumMod val="10000"/>
                  </a:schemeClr>
                </a:solidFill>
                <a:latin typeface="Tahoma" pitchFamily="34" charset="0"/>
              </a:rPr>
              <a:t>ave basic knowledge in several other more specialised areas of chemistry. </a:t>
            </a:r>
            <a:br>
              <a:rPr lang="en-GB" sz="2000" dirty="0" smtClean="0">
                <a:solidFill>
                  <a:schemeClr val="bg2">
                    <a:lumMod val="10000"/>
                  </a:schemeClr>
                </a:solidFill>
                <a:latin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cs typeface="Tahoma" pitchFamily="34" charset="0"/>
              </a:rPr>
              <a:t> H</a:t>
            </a:r>
            <a:r>
              <a:rPr lang="en-GB" sz="2000" dirty="0" smtClean="0">
                <a:solidFill>
                  <a:schemeClr val="bg2">
                    <a:lumMod val="10000"/>
                  </a:schemeClr>
                </a:solidFill>
                <a:latin typeface="Tahoma" pitchFamily="34" charset="0"/>
              </a:rPr>
              <a:t>ave built up practical skills in chemistry during laboratory courses, in which they have worked individually or in groups. </a:t>
            </a:r>
            <a:br>
              <a:rPr lang="en-GB" sz="2000" dirty="0" smtClean="0">
                <a:solidFill>
                  <a:schemeClr val="bg2">
                    <a:lumMod val="10000"/>
                  </a:schemeClr>
                </a:solidFill>
                <a:latin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rPr>
              <a:t> Have developed generic skills in the context of chemistry which are applicable in many other contexts.</a:t>
            </a:r>
            <a:br>
              <a:rPr lang="en-GB" sz="2000" dirty="0" smtClean="0">
                <a:solidFill>
                  <a:schemeClr val="bg2">
                    <a:lumMod val="10000"/>
                  </a:schemeClr>
                </a:solidFill>
                <a:latin typeface="Tahoma" pitchFamily="34" charset="0"/>
              </a:rPr>
            </a:br>
            <a:r>
              <a:rPr lang="en-GB" sz="2000" dirty="0" smtClean="0">
                <a:solidFill>
                  <a:schemeClr val="bg2">
                    <a:lumMod val="10000"/>
                  </a:schemeClr>
                </a:solidFill>
                <a:latin typeface="Wingdings 3" pitchFamily="18" charset="2"/>
                <a:cs typeface="Tahoma" pitchFamily="34" charset="0"/>
              </a:rPr>
              <a:t>u</a:t>
            </a:r>
            <a:r>
              <a:rPr lang="en-GB" sz="2000" dirty="0" smtClean="0">
                <a:solidFill>
                  <a:schemeClr val="bg2">
                    <a:lumMod val="10000"/>
                  </a:schemeClr>
                </a:solidFill>
                <a:latin typeface="Tahoma" pitchFamily="34" charset="0"/>
              </a:rPr>
              <a:t> Have attained a standard of knowledge and competence, which will give them access to second cycle programmes. </a:t>
            </a:r>
            <a:endParaRPr lang="en-GB" sz="2000" dirty="0">
              <a:solidFill>
                <a:schemeClr val="bg2">
                  <a:lumMod val="10000"/>
                </a:schemeClr>
              </a:solidFill>
              <a:latin typeface="Tahoma" pitchFamily="34"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0" y="0"/>
            <a:ext cx="14284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7268220" y="6535060"/>
            <a:ext cx="1860702" cy="307777"/>
          </a:xfrm>
          <a:prstGeom prst="rect">
            <a:avLst/>
          </a:prstGeom>
        </p:spPr>
        <p:txBody>
          <a:bodyPr wrap="none">
            <a:spAutoFit/>
          </a:bodyPr>
          <a:lstStyle/>
          <a:p>
            <a:r>
              <a:rPr lang="en-GB" sz="1400" dirty="0" smtClean="0">
                <a:solidFill>
                  <a:srgbClr val="7030A0"/>
                </a:solidFill>
                <a:latin typeface="Tahoma" pitchFamily="34" charset="0"/>
                <a:ea typeface="Tahoma" pitchFamily="34" charset="0"/>
                <a:cs typeface="Tahoma" pitchFamily="34" charset="0"/>
              </a:rPr>
              <a:t>Budapest Descriptors</a:t>
            </a:r>
            <a:endParaRPr lang="el-GR" sz="1400" dirty="0">
              <a:solidFill>
                <a:srgbClr val="7030A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8679906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641</Words>
  <Application>Microsoft Office PowerPoint</Application>
  <PresentationFormat>On-screen Show (4:3)</PresentationFormat>
  <Paragraphs>71</Paragraphs>
  <Slides>32</Slides>
  <Notes>12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      Quality Labels for Interdisciplinary Studies  Related to Chemistry European Chemistry Thematic Network Association      Evangelia A. Varella president, European Chemistry Thematic Network Association executive secretary, ECTNA Label Committee</vt:lpstr>
      <vt:lpstr>Since 1999 European universities have been going through the Bologna Process, in which forty seven states are now involved. The goal of this ambitious initiative is setting up an open European Higher Education Area, in which students can choose from a wide and transparent range of courses and benefit from smooth recognition procedures.   The priorities of the Bologna Process include:  u Introduction of the three-cycle system. u Recognition of qualifications and periods of study.  u Quality assurance.</vt:lpstr>
      <vt:lpstr>Quality assurance is the main requisite in setting up an effective European Higher Education Area, characterised by mutual recognition of study programmes within an unambiguous frame of harmonised practices.   Faced with the issue, the European Chemistry Thematic Network Association developed qualifications frameworks aimed at enhancing excellence and tuning education and training in chemical sciences.</vt:lpstr>
      <vt:lpstr>The European Chemistry Thematic Network Association is a non-profit making association registered in Belgium. Higher education institutions, national chemical societies, and stakeholders comprise the over 130 members coming from thirty European countries.  The aims and objectives of the Association are:   u To implement, consult or supervise programmes for the assessment of skills and knowledge in chemical sciences. u To undertake education and training programmes. u To provide certification of achievement when assessments have been carried out under appropriate conditions. u To provide a European framework for degrees in chemistry and related disciplines.</vt:lpstr>
      <vt:lpstr>In order to proceed towards realisation of these goals, the European Chemistry Thematic Network Association is operating through pertinent committees in four closely interconnected areas, namely:  u Quality assurance. u Distance education. u Intense learning. u Recuperation of a positive image for chemistry.   http://www.ectn-assoc.org</vt:lpstr>
      <vt:lpstr>At present, opportunities for education and research in specific interdisciplinary issues are increasing, since there is an obvious need for bridging branches of studies.   Interdisciplinary curricula are a complex issue, since the educational qualifications of teachers and students, as well as the learning outcomes expected and the pedagogical lines used, are far from homogeneous.  In this context, the European Quality Labels implemented by the  European Chemistry Thematic Network Association were designed with a focus on inter-disciplinary studies as a substantial target group. </vt:lpstr>
      <vt:lpstr>The European Quality Labels implemented by the European Chemistry Thematic Network Association are:   u Based on the Budapest Descriptors, a detailed adaptation of the Dublin Descriptors in the area of chemical sciences. u Adopted by the European Association for Chemistry and Molecular Sciences.</vt:lpstr>
      <vt:lpstr>First Cycle Studies</vt:lpstr>
      <vt:lpstr>Budapest Descriptors for the First Cycle  First cycle degrees in chemistry are awarded to students who have shown themselves by appropriate assessment to:   u Have a good grounding in the core areas of chemistry, and in addition the necessary background in mathematics and physics. u Have basic knowledge in several other more specialised areas of chemistry.  u Have built up practical skills in chemistry during laboratory courses, in which they have worked individually or in groups.  u Have developed generic skills in the context of chemistry which are applicable in many other contexts. u Have attained a standard of knowledge and competence, which will give them access to second cycle programmes. </vt:lpstr>
      <vt:lpstr>Such graduates will:  u Have the ability to gather and interpret relevant scientific data and make judgements that include reflection on relevant scientific and ethical issues. u Have the ability to communicate information, ideas, problems and solutions to informed audiences. u Have competences which fit them for entry-level graduate employment in the general workplace, including the chemical industry. u Have developed those learning skills that are necessary for them to undertake further study with a sufficient degree of autonomy.</vt:lpstr>
      <vt:lpstr>Eurobachelor® Quality Label  Institutions holding the Eurobachelor® Quality Label are free to decide on the length of studies within the frame of 180 to 240 ECTS credits; as well as on the content, nature and organisation of courses, provided that students become conversant with the main aspects of chemistry, and develop a wide range of competences.</vt:lpstr>
      <vt:lpstr> In Eurobachelor® Quality Label degree programmes:  u At least 90 ECTS credits should be allocated to compulsory modules on analytical, inorganic, organic, physical and biological chemistry, further on physics and mathematics.  u Additional 60 ECTS credits should as well deal with other aspects of natural or exact sciences.  u The remaining 30 to 90 ECTS credits are freely allocable. </vt:lpstr>
      <vt:lpstr>Even without taking into account the remaining ECTS credits, study programmes that may be may be awarded the Eurobachelor® Quality Label include:   u Biochemistry / Biological chemistry. u Industrial chemistry. u Food chemistry.  A careful selection of modules covering the freely allocable ECTS credits permits a further number of interdisciplinary studies to fulfil the criteria, for instance:  u Science education. u Materials science. u Conservation science. </vt:lpstr>
      <vt:lpstr> The Eurobachelor® Quality Label has been awarded to  programmes in industrial chemistry, biochemistry and biological chemistry.  http://ectn-assoc.cpe.fr/chemistry-eurolabels/ </vt:lpstr>
      <vt:lpstr>Second Cycle Studies</vt:lpstr>
      <vt:lpstr>Budapest Descriptors for the Second Cycle  Second cycle degrees in chemistry are awarded to students who have shown themselves by appropriate assessment to:   u Have knowledge and understanding that is founded upon and extends that of the Bachelor’s level in chemistry, and that provides a basis for originality in developing and applying ideas within a research context. u Have competences which fit them for employment as professional chemists in chemical and related industries or in public service. u Have attained a standard of knowledge and competence which will give them access to third cycle programmes. </vt:lpstr>
      <vt:lpstr>Such graduates will:  u Have the ability to apply their knowledge and understanding, and problem solving abilities, in new/unfamiliar environments within broader/multidisciplinary contexts related to chemical sciences.  u Have the ability to integrate knowledge and handle complexity, and formulate judgements with incomplete or limited information, and to reflect on ethical responsibilities linked to the application of their knowledge and judgements. u Have the ability to communicate their conclusions, and the knowledge and rationale underpinning these, to specialist and non-specialist audiences clearly and unambiguously. u Have developed those learning skills that will allow them to continue to study in a manner that may be largely self-directed or autonomous, and to take responsibility for their own professional development.</vt:lpstr>
      <vt:lpstr>Euromaster® Quality Label  The Euromaster® Quality Label is awarded to programmes involving 90 to 120 ECTS credits, at least 60 of which must be at master’s level.   According to the needs of the institution, such programmes will be either broadly-based or specialised. Since second cycle studies are much more flexible than first cycle ones, it is neither necessary nor advisable to list areas of subject knowledge, which should be covered by a specific programme.</vt:lpstr>
      <vt:lpstr>Nevertheless, all graduates are asked to have the following chemistry-related cognitive abilities and skills:   u Ability to demonstrate knowledge and understanding of essential facts, concepts, principles and theories relating to the subject areas studied during the master’s programme.  u Ability to apply such knowledge and understanding to the solution of qualitative and quantitative problems of an unfamiliar nature.  u Ability to adopt and apply methodology to the solution of unfamiliar problems. </vt:lpstr>
      <vt:lpstr>Should the topic involve laboratory procedures, then the following competences are sought:   u Skills required for the conduct of advanced laboratory procedures and use of instrumentation in synthetic and analytical work.  u Ability to plan and carry out experiments independently, and be self-critical in the evaluation of experimental procedures and outcomes.  u Ability to take responsibility for laboratory work.  u Ability to use an understanding of the limits of accuracy of experimental data to inform the planning of future work.</vt:lpstr>
      <vt:lpstr>In this setting, study programmes that may be may be awarded the Euromasterr® Quality Label include:    u Biochemistry / Biological chemistry. u Industrial chemistry / Technical chemistry. u Food chemistry. u Computational chemistry. u Science education. u Materials science. u Environmental science. u Conservation science. </vt:lpstr>
      <vt:lpstr>The Euromaster® Quality Label has been awarded to programmes in biochemistry, industrial chemistry, technical chemistry, computational chemistry, science education and conservation science.  http://ectn-assoc.cpe.fr/chemistry-eurolabels/</vt:lpstr>
      <vt:lpstr>Third Cycle Studies</vt:lpstr>
      <vt:lpstr> Budapest Descriptors for the Third Cycle  Third cycle (doctoral) degrees in chemistry are awarded to students who:   u Have demonstrated a systematic understanding of an aspect of the science of chemistry and mastery of those skills and methods of research associated with the topic of this research. u Have demonstrated the ability to conceive, design, implement and develop a substantial process of research in chemical sciences with rigour and integrity. u Have made a contribution through original research that extends the frontier of knowledge in chemical science by developing a substantial body of work, some of which merits national or international refereed publication. u Have competences which fit them for employment as professional chemists in senior positions in chemical and related industries, or for a progression to a career in academic research.</vt:lpstr>
      <vt:lpstr>Such graduates:  u Are capable of critical analysis, evaluation and synthesis of new and complex ideas. u Can communicate with their peers, the larger scholarly community and with society in general about their areas of expertise. u Can be expected to be able to promote, within both academic and professional contexts, scientific and technological advancement in a knowledge based society.</vt:lpstr>
      <vt:lpstr>Chemistry Doctorate Eurolabel®   As a framework for a third cycle qualification, the Chemistry Doctorate Eurolabel® interests institutions which have introduced doctoral programmes in chemical sciences.   It is fostering quality assurance for doctoral degrees in chemistry, is promoting mobility at a global level, and is guaranteeing harmonisation and transparency towards the research community and the labour market. </vt:lpstr>
      <vt:lpstr>Although Ph.D. candidates in interface subjects are supposed to have a priori the indispensable advanced scientific knowledge and skills, there are considerable variations in the depth of their acquaintance with concepts and topics required for the successful achievement of their goals, but not related to their former educational background.   In general, it is expected that Ph.D. candidates have demonstrated the knowledge and competences necessary for performing original research in the interdisciplinary area as a whole; while supervision, examination and assessment should cover all disciplines involved.</vt:lpstr>
      <vt:lpstr>Referring to chemistry-related cognitive abilities and skills, students being awarded the Chemistry Doctorate Eurolabel® are expected to:   u Demonstrate broad knowledge in and a systematic understanding of the field of research, together with deep and up-to-date specialist knowledge in a defined part of the field of research;  u Demonstrate familiarity with scholarly methods in general and with methods in the specific field of research in particular; u Demonstrate an ability to engage in scholarly analysis and synthesis and in independent, critical examination and assessment of new and complex phenomena, issues and situations;</vt:lpstr>
      <vt:lpstr>u Demonstrate an ability to identify and formulate issues, critically, independently and creatively, and proceeding with scientific precision, and to plan and - using appropriate methods - conduct research and other advanced tasks within specified time limits, and to scrutinise and evaluate such work;  u Demonstrate, in a dissertation, an ability to make a substantial contribution to the development of knowledge by their own research;  u Demonstrate an ability to present and discuss research and research results with authority, in dialogue with the scholarly community and society in general, orally and in writing, in both national and international contexts.</vt:lpstr>
      <vt:lpstr>The Chemistry Doctorate Eurolabel® has been awarded to programmes in industrial chemistry, computational chemistry and conservation science.  http://www.phdchem.eu </vt:lpstr>
      <vt:lpstr>Evaluating the quality of interface studies at any level is not an easy task. Thus, the European Chemistry Thematic Network Association has proceeded to the award of European Quality Labels for interdisciplinary studies related to chemistry only after consolidating the relevant Budapest Descriptors, and within a context combining the care for strict respect of rules and judicious adaptation to specific situations. </vt:lpstr>
      <vt:lpstr>European Chemistry Thematic Network Association   http://www.ectn.net  European Quality Labels in Chemistry http://ectn-assoc.cpe.fr/chemistry-eurolabels/ http://www.phdchem.eu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Labels for Interdisciplinary Studies  Related to Chemistry European Chemistry Thematic Network Association      Evangelia A. Varella president, European Chemistry Thematic Network Association executive secretary, ECTNA Label Committee</dc:title>
  <dc:creator>varella</dc:creator>
  <cp:lastModifiedBy>varella</cp:lastModifiedBy>
  <cp:revision>12</cp:revision>
  <dcterms:created xsi:type="dcterms:W3CDTF">2012-09-13T10:06:44Z</dcterms:created>
  <dcterms:modified xsi:type="dcterms:W3CDTF">2012-11-22T09:05:26Z</dcterms:modified>
</cp:coreProperties>
</file>