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2" r:id="rId2"/>
    <p:sldId id="367" r:id="rId3"/>
    <p:sldId id="400" r:id="rId4"/>
    <p:sldId id="397" r:id="rId5"/>
    <p:sldId id="401" r:id="rId6"/>
    <p:sldId id="404" r:id="rId7"/>
    <p:sldId id="399" r:id="rId8"/>
    <p:sldId id="405" r:id="rId9"/>
    <p:sldId id="398" r:id="rId10"/>
    <p:sldId id="402" r:id="rId11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8" autoAdjust="0"/>
  </p:normalViewPr>
  <p:slideViewPr>
    <p:cSldViewPr>
      <p:cViewPr>
        <p:scale>
          <a:sx n="80" d="100"/>
          <a:sy n="80" d="100"/>
        </p:scale>
        <p:origin x="-2502" y="-750"/>
      </p:cViewPr>
      <p:guideLst>
        <p:guide orient="horz" pos="2160"/>
        <p:guide orient="horz" pos="752"/>
        <p:guide orient="horz" pos="2750"/>
        <p:guide orient="horz" pos="4080"/>
        <p:guide orient="horz" pos="2024"/>
        <p:guide orient="horz" pos="254"/>
        <p:guide pos="295"/>
        <p:guide pos="2878"/>
        <p:guide pos="5470"/>
        <p:guide pos="431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5D562-4195-49B2-B1DC-A8B94106B5E1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819-7809-4218-A839-1522ED50A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281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4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7930" y="0"/>
            <a:ext cx="2944974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D24C-C918-48CC-B75D-4E6A354D7C73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610" y="4717535"/>
            <a:ext cx="5435281" cy="4468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3482"/>
            <a:ext cx="294497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7930" y="9433482"/>
            <a:ext cx="294497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BFF77-4A21-4668-B204-D7E48777F6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23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Finnish</a:t>
            </a:r>
            <a:r>
              <a:rPr lang="en-GB" baseline="0" dirty="0" smtClean="0"/>
              <a:t> universities are written in the law. Universities of Applied Sciences apply for operating licences.</a:t>
            </a:r>
          </a:p>
          <a:p>
            <a:endParaRPr lang="en-GB" baseline="0" dirty="0" smtClean="0"/>
          </a:p>
          <a:p>
            <a:r>
              <a:rPr lang="en-GB" dirty="0" smtClean="0"/>
              <a:t>Academy of Finland: conducts evaluations of research</a:t>
            </a:r>
          </a:p>
          <a:p>
            <a:endParaRPr lang="en-GB" dirty="0" smtClean="0"/>
          </a:p>
          <a:p>
            <a:r>
              <a:rPr lang="en-GB" sz="1200" dirty="0" smtClean="0"/>
              <a:t>According to the Finnish Universities Act and Polytechnics Act, the higher education institutions (HEIs) have statutory obligation to regularly undergo an external evaluation of their operations and quality systems.  </a:t>
            </a:r>
            <a:endParaRPr lang="en-GB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40C17-C6E2-468D-AC81-051F7761A9C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27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564904"/>
            <a:ext cx="8215312" cy="216024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asdasdasd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5085186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232227"/>
            <a:ext cx="935335" cy="365125"/>
          </a:xfrm>
        </p:spPr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232227"/>
            <a:ext cx="684076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232227"/>
            <a:ext cx="442392" cy="365125"/>
          </a:xfrm>
        </p:spPr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85631"/>
            <a:ext cx="2669381" cy="6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Green 2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165618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4365104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4317" y="3704633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2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4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Green 3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216024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5085186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94317" y="4466917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4317" y="3704633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5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2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779731"/>
          </a:xfrm>
          <a:noFill/>
        </p:spPr>
        <p:txBody>
          <a:bodyPr lIns="0" bIns="0" anchor="t" anchorCtr="0">
            <a:normAutofit/>
          </a:bodyPr>
          <a:lstStyle>
            <a:lvl1pPr>
              <a:defRPr sz="4800" b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292"/>
            <a:ext cx="8229600" cy="4225988"/>
          </a:xfrm>
        </p:spPr>
        <p:txBody>
          <a:bodyPr/>
          <a:lstStyle>
            <a:lvl1pPr marL="396000" indent="-360000">
              <a:lnSpc>
                <a:spcPts val="2950"/>
              </a:lnSpc>
              <a:buClr>
                <a:schemeClr val="accent3"/>
              </a:buClr>
              <a:defRPr>
                <a:solidFill>
                  <a:schemeClr val="tx1"/>
                </a:solidFill>
              </a:defRPr>
            </a:lvl1pPr>
            <a:lvl2pPr indent="-432000">
              <a:lnSpc>
                <a:spcPts val="3000"/>
              </a:lnSpc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 marL="1188000" indent="-360000"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 marL="1548000" indent="-360000"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 marL="1908000" indent="-360000"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67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Orange 1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172819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645024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3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3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Orange 2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165618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4365104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4317" y="3704633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3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0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Orange 3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216024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5085186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94317" y="4466917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4317" y="3704633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6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4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779731"/>
          </a:xfrm>
          <a:noFill/>
        </p:spPr>
        <p:txBody>
          <a:bodyPr lIns="0" bIns="0" anchor="t" anchorCtr="0">
            <a:normAutofit/>
          </a:bodyPr>
          <a:lstStyle>
            <a:lvl1pPr>
              <a:defRPr sz="4800" b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292"/>
            <a:ext cx="8229600" cy="4225988"/>
          </a:xfrm>
        </p:spPr>
        <p:txBody>
          <a:bodyPr/>
          <a:lstStyle>
            <a:lvl1pPr marL="396000" indent="-360000">
              <a:lnSpc>
                <a:spcPts val="295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 indent="-432000">
              <a:lnSpc>
                <a:spcPts val="3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1188000" indent="-360000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548000" indent="-360000"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 marL="1908000" indent="-360000"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55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31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009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48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216024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5085186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232227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232227"/>
            <a:ext cx="68407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232227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85631"/>
            <a:ext cx="2669381" cy="6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8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24"/>
            <a:ext cx="3008313" cy="3025776"/>
          </a:xfrm>
        </p:spPr>
        <p:txBody>
          <a:bodyPr anchor="t">
            <a:no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3225"/>
            <a:ext cx="5111750" cy="57229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01008"/>
            <a:ext cx="3008313" cy="2625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13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452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7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779731"/>
          </a:xfrm>
          <a:noFill/>
        </p:spPr>
        <p:txBody>
          <a:bodyPr lIns="0" bIns="0" anchor="t" anchorCtr="0">
            <a:normAutofit/>
          </a:bodyPr>
          <a:lstStyle>
            <a:lvl1pPr>
              <a:defRPr sz="4800" b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292"/>
            <a:ext cx="8229600" cy="4225988"/>
          </a:xfrm>
        </p:spPr>
        <p:txBody>
          <a:bodyPr/>
          <a:lstStyle>
            <a:lvl1pPr marL="396000" indent="-360000">
              <a:lnSpc>
                <a:spcPts val="2950"/>
              </a:lnSpc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 indent="-432000">
              <a:lnSpc>
                <a:spcPts val="3000"/>
              </a:lnSpc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 marL="1188000" indent="-360000"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 marL="1548000" indent="-360000"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 marL="1908000" indent="-360000"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32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5040560"/>
          </a:xfrm>
          <a:noFill/>
        </p:spPr>
        <p:txBody>
          <a:bodyPr lIns="0" bIns="0" anchor="ctr" anchorCtr="0">
            <a:normAutofit/>
          </a:bodyPr>
          <a:lstStyle>
            <a:lvl1pPr algn="ctr">
              <a:defRPr sz="4800" b="0" i="1">
                <a:solidFill>
                  <a:schemeClr val="accent4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157192"/>
            <a:ext cx="7200800" cy="792088"/>
          </a:xfrm>
        </p:spPr>
        <p:txBody>
          <a:bodyPr/>
          <a:lstStyle>
            <a:lvl1pPr marL="36000" indent="0" algn="ctr">
              <a:lnSpc>
                <a:spcPts val="2950"/>
              </a:lnSpc>
              <a:buClr>
                <a:schemeClr val="accent4"/>
              </a:buClr>
              <a:buNone/>
              <a:defRPr i="0">
                <a:solidFill>
                  <a:schemeClr val="tx1"/>
                </a:solidFill>
                <a:latin typeface="+mj-lt"/>
              </a:defRPr>
            </a:lvl1pPr>
            <a:lvl2pPr marL="396000" indent="0" algn="ctr">
              <a:lnSpc>
                <a:spcPts val="3000"/>
              </a:lnSpc>
              <a:buClr>
                <a:schemeClr val="accent4"/>
              </a:buClr>
              <a:buNone/>
              <a:defRPr i="1">
                <a:solidFill>
                  <a:schemeClr val="tx1"/>
                </a:solidFill>
                <a:latin typeface="Georgia" pitchFamily="18" charset="0"/>
              </a:defRPr>
            </a:lvl2pPr>
            <a:lvl3pPr marL="828000" indent="0" algn="ctr">
              <a:buClr>
                <a:schemeClr val="accent4"/>
              </a:buClr>
              <a:buNone/>
              <a:defRPr i="1">
                <a:solidFill>
                  <a:schemeClr val="tx1"/>
                </a:solidFill>
                <a:latin typeface="Georgia" pitchFamily="18" charset="0"/>
              </a:defRPr>
            </a:lvl3pPr>
            <a:lvl4pPr marL="1188000" indent="0" algn="ctr">
              <a:buClr>
                <a:schemeClr val="accent4"/>
              </a:buClr>
              <a:buNone/>
              <a:defRPr i="1">
                <a:solidFill>
                  <a:schemeClr val="tx1"/>
                </a:solidFill>
                <a:latin typeface="Georgia" pitchFamily="18" charset="0"/>
              </a:defRPr>
            </a:lvl4pPr>
            <a:lvl5pPr marL="1548000" indent="0" algn="ctr">
              <a:buClr>
                <a:schemeClr val="accent4"/>
              </a:buClr>
              <a:buNone/>
              <a:defRPr i="1"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92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Blue 1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172819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645024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5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9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Blue 2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1656184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4365104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94317" y="3704633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2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Blue 3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564904"/>
            <a:ext cx="8215312" cy="216024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asdsa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5085186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4317" y="3704633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4317" y="4466917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5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779731"/>
          </a:xfrm>
          <a:noFill/>
        </p:spPr>
        <p:txBody>
          <a:bodyPr lIns="0" bIns="0" anchor="t" anchorCtr="0">
            <a:normAutofit/>
          </a:bodyPr>
          <a:lstStyle>
            <a:lvl1pPr>
              <a:defRPr sz="4800" b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292"/>
            <a:ext cx="8229600" cy="4225988"/>
          </a:xfrm>
        </p:spPr>
        <p:txBody>
          <a:bodyPr/>
          <a:lstStyle>
            <a:lvl1pPr marL="396000" indent="-360000">
              <a:lnSpc>
                <a:spcPts val="295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indent="-432000">
              <a:lnSpc>
                <a:spcPts val="3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1188000" indent="-360000"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 marL="1548000" indent="-360000"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 marL="1908000" indent="-360000"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9228-A8CD-4888-B959-F425F8517ACF}" type="datetimeFigureOut">
              <a:rPr lang="fi-FI" smtClean="0"/>
              <a:t>9.11.2012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B4FE-BD15-4069-988E-B345037744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83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Green 1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564904"/>
            <a:ext cx="8215312" cy="172819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900"/>
              </a:lnSpc>
              <a:defRPr sz="66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645024"/>
            <a:ext cx="8215311" cy="115595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1800" y="6088211"/>
            <a:ext cx="9353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088211"/>
            <a:ext cx="4536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088211"/>
            <a:ext cx="442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4317" y="2958456"/>
            <a:ext cx="841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 smtClean="0">
                <a:solidFill>
                  <a:schemeClr val="bg1"/>
                </a:solidFill>
              </a:rPr>
              <a:t>_ _ 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</a:t>
            </a:r>
            <a:r>
              <a:rPr lang="fi-FI" sz="1400" b="0" dirty="0" smtClean="0">
                <a:solidFill>
                  <a:schemeClr val="bg1"/>
                </a:solidFill>
              </a:rPr>
              <a:t>_ </a:t>
            </a:r>
            <a:r>
              <a:rPr lang="fi-FI" sz="1400" b="0" dirty="0">
                <a:solidFill>
                  <a:schemeClr val="bg1"/>
                </a:solidFill>
              </a:rPr>
              <a:t>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</a:t>
            </a:r>
            <a:r>
              <a:rPr lang="fi-FI" sz="1400" b="0" baseline="0" dirty="0" smtClean="0">
                <a:solidFill>
                  <a:schemeClr val="bg1"/>
                </a:solidFill>
              </a:rPr>
              <a:t> _ _ _ _ _ _ _ _ _ _ _ _ _ _ _ _ _ _ _ _ </a:t>
            </a:r>
            <a:r>
              <a:rPr lang="fi-FI" sz="1400" b="0" dirty="0" smtClean="0">
                <a:solidFill>
                  <a:schemeClr val="bg1"/>
                </a:solidFill>
              </a:rPr>
              <a:t>_ _ _</a:t>
            </a:r>
            <a:endParaRPr lang="fi-FI" sz="1400" b="0" dirty="0">
              <a:solidFill>
                <a:schemeClr val="bg1"/>
              </a:solidFill>
            </a:endParaRPr>
          </a:p>
        </p:txBody>
      </p:sp>
      <p:pic>
        <p:nvPicPr>
          <p:cNvPr id="13" name="Picture 2" descr="F:\Korkeakoulujen arviointineuvosto\KKA_Esitys_2011-09-27\F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7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2" descr="F:\Korkeakoulujen arviointineuvosto\KKA_Esitys_2011-09-27\F_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52849"/>
            <a:ext cx="1719485" cy="4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993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3292"/>
            <a:ext cx="8229600" cy="44028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1200" y="6073589"/>
            <a:ext cx="982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fld id="{25559228-A8CD-4888-B959-F425F8517ACF}" type="datetimeFigureOut">
              <a:rPr lang="fi-FI" smtClean="0"/>
              <a:pPr/>
              <a:t>9.11.2012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4000" y="6073589"/>
            <a:ext cx="4320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000" y="6073589"/>
            <a:ext cx="44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fld id="{C6FBB4FE-BD15-4069-988E-B345037744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9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693" r:id="rId3"/>
    <p:sldLayoutId id="2147483724" r:id="rId4"/>
    <p:sldLayoutId id="2147483714" r:id="rId5"/>
    <p:sldLayoutId id="2147483712" r:id="rId6"/>
    <p:sldLayoutId id="2147483713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652" r:id="rId17"/>
    <p:sldLayoutId id="2147483654" r:id="rId18"/>
    <p:sldLayoutId id="2147483655" r:id="rId19"/>
    <p:sldLayoutId id="2147483674" r:id="rId20"/>
    <p:sldLayoutId id="2147483725" r:id="rId21"/>
    <p:sldLayoutId id="2147483656" r:id="rId22"/>
    <p:sldLayoutId id="2147483658" r:id="rId23"/>
    <p:sldLayoutId id="2147483659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eorgia" pitchFamily="18" charset="0"/>
          <a:ea typeface="+mj-ea"/>
          <a:cs typeface="Arial" pitchFamily="34" charset="0"/>
        </a:defRPr>
      </a:lvl1pPr>
    </p:titleStyle>
    <p:bodyStyle>
      <a:lvl1pPr marL="396000" indent="-360000" algn="l" defTabSz="914400" rtl="0" eaLnBrk="1" latinLnBrk="0" hangingPunct="1">
        <a:lnSpc>
          <a:spcPts val="3000"/>
        </a:lnSpc>
        <a:spcBef>
          <a:spcPts val="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8000" indent="-468000" algn="l" defTabSz="914400" rtl="0" eaLnBrk="1" latinLnBrk="0" hangingPunct="1">
        <a:lnSpc>
          <a:spcPts val="3200"/>
        </a:lnSpc>
        <a:spcBef>
          <a:spcPts val="0"/>
        </a:spcBef>
        <a:buClr>
          <a:schemeClr val="accent4"/>
        </a:buClr>
        <a:buFont typeface="Arial" pitchFamily="34" charset="0"/>
        <a:buChar char="‒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360000" algn="l" defTabSz="914400" rtl="0" eaLnBrk="1" latinLnBrk="0" hangingPunct="1">
        <a:spcBef>
          <a:spcPts val="0"/>
        </a:spcBef>
        <a:buClr>
          <a:schemeClr val="accent4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360000" algn="l" defTabSz="914400" rtl="0" eaLnBrk="1" latinLnBrk="0" hangingPunct="1">
        <a:lnSpc>
          <a:spcPts val="3300"/>
        </a:lnSpc>
        <a:spcBef>
          <a:spcPts val="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Clr>
          <a:schemeClr val="accent4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lut.fi/f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lut.fi/fi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lut.fi/fi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lut.fi/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312" y="2564904"/>
            <a:ext cx="8424167" cy="2160240"/>
          </a:xfrm>
        </p:spPr>
        <p:txBody>
          <a:bodyPr/>
          <a:lstStyle/>
          <a:p>
            <a:r>
              <a:rPr lang="fi-FI" dirty="0" err="1" smtClean="0"/>
              <a:t>Phases</a:t>
            </a:r>
            <a:r>
              <a:rPr lang="fi-FI" dirty="0" smtClean="0"/>
              <a:t> of the FINHEEC </a:t>
            </a:r>
            <a:r>
              <a:rPr lang="fi-FI" dirty="0" smtClean="0">
                <a:solidFill>
                  <a:schemeClr val="tx1"/>
                </a:solidFill>
              </a:rPr>
              <a:t>EUR-ACE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12.11.2012 Porto</a:t>
            </a:r>
          </a:p>
          <a:p>
            <a:r>
              <a:rPr lang="fi-FI" dirty="0" smtClean="0"/>
              <a:t>Karl </a:t>
            </a:r>
            <a:r>
              <a:rPr lang="fi-FI" dirty="0" err="1" smtClean="0"/>
              <a:t>Holm,Chief</a:t>
            </a:r>
            <a:r>
              <a:rPr lang="fi-FI" dirty="0" smtClean="0"/>
              <a:t> Planning </a:t>
            </a:r>
            <a:r>
              <a:rPr lang="fi-FI" dirty="0" err="1" smtClean="0"/>
              <a:t>Officer</a:t>
            </a:r>
            <a:r>
              <a:rPr lang="fi-FI" dirty="0" smtClean="0"/>
              <a:t> FINHEEC</a:t>
            </a:r>
          </a:p>
          <a:p>
            <a:r>
              <a:rPr lang="fi-FI" dirty="0" smtClean="0"/>
              <a:t>Annikka Nurkka,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Manager</a:t>
            </a:r>
            <a:r>
              <a:rPr lang="fi-FI" dirty="0" smtClean="0"/>
              <a:t>, 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74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err="1" smtClean="0"/>
              <a:t>Benefits</a:t>
            </a:r>
            <a:r>
              <a:rPr lang="fi-FI" sz="4400" dirty="0" smtClean="0">
                <a:solidFill>
                  <a:srgbClr val="FF0000"/>
                </a:solidFill>
              </a:rPr>
              <a:t>…</a:t>
            </a:r>
            <a:endParaRPr lang="fi-FI" sz="44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Clarification of the responsibilities in the degree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Strengthening the internal cooperation of the degree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Benchmarking of the degree </a:t>
            </a:r>
            <a:r>
              <a:rPr lang="en-US" dirty="0" err="1"/>
              <a:t>programmes</a:t>
            </a:r>
            <a:r>
              <a:rPr lang="en-US" dirty="0"/>
              <a:t> in comparison with field specific European criteria</a:t>
            </a:r>
          </a:p>
          <a:p>
            <a:r>
              <a:rPr lang="en-US" dirty="0"/>
              <a:t>Revealing the strengths and development targets of the </a:t>
            </a:r>
            <a:r>
              <a:rPr lang="en-US" dirty="0" err="1"/>
              <a:t>programmes</a:t>
            </a:r>
            <a:r>
              <a:rPr lang="en-US" dirty="0"/>
              <a:t>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solidFill>
                  <a:srgbClr val="FF7B21"/>
                </a:solidFill>
                <a:sym typeface="Wingdings" pitchFamily="2" charset="2"/>
              </a:rPr>
              <a:t></a:t>
            </a:r>
            <a:r>
              <a:rPr lang="fi-FI" dirty="0">
                <a:sym typeface="Wingdings" pitchFamily="2" charset="2"/>
              </a:rPr>
              <a:t> 	</a:t>
            </a:r>
            <a:r>
              <a:rPr lang="fi-FI" dirty="0"/>
              <a:t>Lappeenranta </a:t>
            </a:r>
            <a:r>
              <a:rPr lang="fi-FI" dirty="0" err="1"/>
              <a:t>University</a:t>
            </a:r>
            <a:r>
              <a:rPr lang="fi-FI" dirty="0"/>
              <a:t> of Technology </a:t>
            </a:r>
            <a:r>
              <a:rPr lang="fi-FI" dirty="0" err="1"/>
              <a:t>promotes</a:t>
            </a:r>
            <a:r>
              <a:rPr lang="fi-FI" dirty="0"/>
              <a:t> </a:t>
            </a:r>
            <a:r>
              <a:rPr lang="fi-FI" dirty="0" smtClean="0"/>
              <a:t>	</a:t>
            </a:r>
            <a:r>
              <a:rPr lang="fi-FI" dirty="0" err="1" smtClean="0"/>
              <a:t>actively</a:t>
            </a:r>
            <a:r>
              <a:rPr lang="fi-FI" dirty="0" smtClean="0"/>
              <a:t> </a:t>
            </a:r>
            <a:r>
              <a:rPr lang="fi-FI" dirty="0" err="1"/>
              <a:t>FINHEEC’s</a:t>
            </a:r>
            <a:r>
              <a:rPr lang="fi-FI" dirty="0"/>
              <a:t> 	</a:t>
            </a:r>
            <a:r>
              <a:rPr lang="fi-FI" dirty="0" err="1"/>
              <a:t>application</a:t>
            </a:r>
            <a:r>
              <a:rPr lang="fi-FI" dirty="0"/>
              <a:t>. </a:t>
            </a:r>
            <a:endParaRPr lang="en-US" dirty="0"/>
          </a:p>
          <a:p>
            <a:endParaRPr lang="fi-FI" dirty="0"/>
          </a:p>
        </p:txBody>
      </p:sp>
      <p:pic>
        <p:nvPicPr>
          <p:cNvPr id="4" name="Picture 4" descr="Lappeenrannan teknillinen yliopis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266" y="5733256"/>
            <a:ext cx="1962150" cy="80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2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580189" cy="1139771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E73333"/>
                </a:solidFill>
              </a:rPr>
              <a:t>Quality </a:t>
            </a:r>
            <a:r>
              <a:rPr lang="en-GB" sz="4400" dirty="0">
                <a:solidFill>
                  <a:srgbClr val="E73333"/>
                </a:solidFill>
              </a:rPr>
              <a:t>assurance </a:t>
            </a:r>
            <a:r>
              <a:rPr lang="en-GB" sz="4400" dirty="0"/>
              <a:t>of </a:t>
            </a:r>
            <a:r>
              <a:rPr lang="en-GB" sz="4400" dirty="0" smtClean="0"/>
              <a:t>Finnish higher education </a:t>
            </a:r>
            <a:endParaRPr lang="fi-FI" sz="4400" dirty="0"/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 rot="-923529">
            <a:off x="2556727" y="1874501"/>
            <a:ext cx="3457575" cy="2449513"/>
            <a:chOff x="1632" y="1248"/>
            <a:chExt cx="2682" cy="2286"/>
          </a:xfrm>
        </p:grpSpPr>
        <p:sp>
          <p:nvSpPr>
            <p:cNvPr id="13619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E73333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i-FI"/>
            </a:p>
          </p:txBody>
        </p:sp>
        <p:sp>
          <p:nvSpPr>
            <p:cNvPr id="136198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i-FI"/>
            </a:p>
          </p:txBody>
        </p:sp>
        <p:sp>
          <p:nvSpPr>
            <p:cNvPr id="136199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twoPt" dir="b"/>
            </a:scene3d>
            <a:sp3d extrusionH="430200" contourW="12700" prstMaterial="softEdg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>
                  <a:lumMod val="75000"/>
                </a:schemeClr>
              </a:contourClr>
            </a:sp3d>
            <a:extLst/>
          </p:spPr>
          <p:txBody>
            <a:bodyPr/>
            <a:lstStyle/>
            <a:p>
              <a:endParaRPr lang="fi-FI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859338" y="17002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6213412" y="1459569"/>
            <a:ext cx="291971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+mj-lt"/>
              </a:rPr>
              <a:t>Ministry of Education </a:t>
            </a:r>
            <a:br>
              <a:rPr lang="en-GB" sz="1800" b="1" dirty="0" smtClean="0">
                <a:latin typeface="+mj-lt"/>
              </a:rPr>
            </a:br>
            <a:r>
              <a:rPr lang="en-GB" sz="1800" b="1" dirty="0" smtClean="0">
                <a:latin typeface="+mj-lt"/>
              </a:rPr>
              <a:t>and Culture: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Steering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Decision-making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Evaluations (e.g. related to  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degree awarding powers, 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accreditation of UAS 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operating licences)</a:t>
            </a:r>
            <a:endParaRPr lang="en-GB" sz="1600" dirty="0">
              <a:latin typeface="+mj-lt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652120" y="4221088"/>
            <a:ext cx="2419317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/>
              <a:t>FINHEEC: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/>
              <a:t> National responsibility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/>
              <a:t> Audits of QA systems 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/>
              <a:t> Other evaluations</a:t>
            </a:r>
            <a:endParaRPr lang="en-GB" sz="1600" dirty="0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188540" y="3814060"/>
            <a:ext cx="4845049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+mj-lt"/>
              </a:rPr>
              <a:t>Quality assurance </a:t>
            </a:r>
          </a:p>
          <a:p>
            <a:pPr>
              <a:spcAft>
                <a:spcPts val="600"/>
              </a:spcAft>
            </a:pPr>
            <a:r>
              <a:rPr lang="en-GB" sz="1800" b="1" dirty="0" smtClean="0">
                <a:latin typeface="+mj-lt"/>
              </a:rPr>
              <a:t>at HEIs: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Main responsibility for quality and improvement 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of education and other activities 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Establishment of a QA system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Participation in external evaluations of its  activities and quality systems</a:t>
            </a:r>
            <a:endParaRPr lang="fi-FI" sz="1600" dirty="0">
              <a:solidFill>
                <a:srgbClr val="516A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3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6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6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6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6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6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6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6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6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Engineering </a:t>
            </a:r>
            <a:r>
              <a:rPr lang="fi-FI" dirty="0" err="1">
                <a:solidFill>
                  <a:srgbClr val="FF0000"/>
                </a:solidFill>
              </a:rPr>
              <a:t>E</a:t>
            </a:r>
            <a:r>
              <a:rPr lang="fi-FI" dirty="0" err="1" smtClean="0">
                <a:solidFill>
                  <a:srgbClr val="FF0000"/>
                </a:solidFill>
              </a:rPr>
              <a:t>ducation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464496"/>
          </a:xfrm>
        </p:spPr>
        <p:txBody>
          <a:bodyPr>
            <a:normAutofit/>
          </a:bodyPr>
          <a:lstStyle/>
          <a:p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universities</a:t>
            </a:r>
            <a:r>
              <a:rPr lang="fi-FI" dirty="0" smtClean="0"/>
              <a:t> of </a:t>
            </a:r>
            <a:r>
              <a:rPr lang="fi-FI" dirty="0" err="1" smtClean="0"/>
              <a:t>technology</a:t>
            </a:r>
            <a:r>
              <a:rPr lang="fi-FI" dirty="0" smtClean="0"/>
              <a:t> and </a:t>
            </a:r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universities</a:t>
            </a:r>
            <a:r>
              <a:rPr lang="fi-FI" dirty="0" smtClean="0"/>
              <a:t> with </a:t>
            </a:r>
            <a:r>
              <a:rPr lang="fi-FI" dirty="0" err="1" smtClean="0"/>
              <a:t>strong</a:t>
            </a:r>
            <a:r>
              <a:rPr lang="fi-FI" dirty="0" smtClean="0"/>
              <a:t> engineering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</a:p>
          <a:p>
            <a:pPr marL="36000" indent="0">
              <a:buNone/>
            </a:pPr>
            <a:endParaRPr lang="fi-FI" dirty="0" smtClean="0"/>
          </a:p>
          <a:p>
            <a:r>
              <a:rPr lang="fi-FI" dirty="0" smtClean="0"/>
              <a:t>20 </a:t>
            </a:r>
            <a:r>
              <a:rPr lang="fi-FI" dirty="0" err="1" smtClean="0"/>
              <a:t>Universities</a:t>
            </a:r>
            <a:r>
              <a:rPr lang="fi-FI" dirty="0" smtClean="0"/>
              <a:t> of </a:t>
            </a:r>
            <a:r>
              <a:rPr lang="fi-FI" dirty="0" err="1" smtClean="0"/>
              <a:t>Applied</a:t>
            </a:r>
            <a:r>
              <a:rPr lang="fi-FI" dirty="0" smtClean="0"/>
              <a:t> Sciences with engineering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110-130 engineering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Finland </a:t>
            </a:r>
            <a:r>
              <a:rPr lang="fi-FI" dirty="0" err="1" smtClean="0"/>
              <a:t>trains</a:t>
            </a:r>
            <a:r>
              <a:rPr lang="fi-FI" dirty="0" smtClean="0"/>
              <a:t> </a:t>
            </a:r>
            <a:r>
              <a:rPr lang="fi-FI" dirty="0" err="1" smtClean="0"/>
              <a:t>relatively</a:t>
            </a:r>
            <a:r>
              <a:rPr lang="fi-FI" dirty="0" smtClean="0"/>
              <a:t> big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engineers</a:t>
            </a:r>
            <a:r>
              <a:rPr lang="fi-FI" dirty="0" smtClean="0"/>
              <a:t> in </a:t>
            </a:r>
            <a:r>
              <a:rPr lang="fi-FI" dirty="0" err="1" smtClean="0"/>
              <a:t>relation</a:t>
            </a:r>
            <a:r>
              <a:rPr lang="fi-FI" dirty="0" smtClean="0"/>
              <a:t> to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– 5,4 milj. </a:t>
            </a:r>
            <a:r>
              <a:rPr lang="fi-FI" dirty="0" err="1" smtClean="0"/>
              <a:t>citizen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9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FINHEEC </a:t>
            </a:r>
            <a:r>
              <a:rPr lang="fi-FI" dirty="0" err="1" smtClean="0"/>
              <a:t>three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FF0000"/>
                </a:solidFill>
              </a:rPr>
              <a:t>types</a:t>
            </a:r>
            <a:r>
              <a:rPr lang="fi-FI" dirty="0" smtClean="0"/>
              <a:t> of </a:t>
            </a:r>
            <a:r>
              <a:rPr lang="fi-FI" dirty="0" err="1" smtClean="0"/>
              <a:t>evaluations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88432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Audits </a:t>
            </a:r>
            <a:r>
              <a:rPr lang="en-GB" dirty="0"/>
              <a:t>of quality assurance systems of higher education institutions </a:t>
            </a:r>
            <a:endParaRPr lang="en-GB" dirty="0" smtClean="0"/>
          </a:p>
          <a:p>
            <a:pPr lvl="0"/>
            <a:endParaRPr lang="fi-FI" dirty="0"/>
          </a:p>
          <a:p>
            <a:pPr lvl="0"/>
            <a:r>
              <a:rPr lang="en-GB" dirty="0"/>
              <a:t>Evaluations of educational centres of excellence </a:t>
            </a:r>
            <a:endParaRPr lang="en-GB" dirty="0" smtClean="0"/>
          </a:p>
          <a:p>
            <a:pPr lvl="0"/>
            <a:endParaRPr lang="fi-FI" dirty="0"/>
          </a:p>
          <a:p>
            <a:pPr lvl="0"/>
            <a:r>
              <a:rPr lang="en-GB" dirty="0"/>
              <a:t>Thematic evaluations and evaluations of educational </a:t>
            </a:r>
            <a:r>
              <a:rPr lang="en-GB" dirty="0" smtClean="0"/>
              <a:t>fields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Accreditations like EUR-ACE will be a novelty in our QA palette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EUR-ACE </a:t>
            </a:r>
            <a:r>
              <a:rPr lang="fi-FI" dirty="0" err="1" smtClean="0"/>
              <a:t>Process</a:t>
            </a:r>
            <a:r>
              <a:rPr lang="fi-FI" dirty="0" smtClean="0"/>
              <a:t> and </a:t>
            </a:r>
            <a:r>
              <a:rPr lang="fi-FI" dirty="0" smtClean="0">
                <a:solidFill>
                  <a:srgbClr val="FF0000"/>
                </a:solidFill>
              </a:rPr>
              <a:t>FINHEEC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176464"/>
          </a:xfrm>
        </p:spPr>
        <p:txBody>
          <a:bodyPr/>
          <a:lstStyle/>
          <a:p>
            <a:r>
              <a:rPr lang="fi-FI" dirty="0" err="1" smtClean="0"/>
              <a:t>first</a:t>
            </a:r>
            <a:r>
              <a:rPr lang="fi-FI" dirty="0" smtClean="0"/>
              <a:t> EUR-ACE </a:t>
            </a:r>
            <a:r>
              <a:rPr lang="fi-FI" dirty="0" err="1" smtClean="0"/>
              <a:t>initiative</a:t>
            </a:r>
            <a:r>
              <a:rPr lang="fi-FI" dirty="0" smtClean="0"/>
              <a:t> for FINHEEC </a:t>
            </a:r>
            <a:r>
              <a:rPr lang="fi-FI" dirty="0" err="1" smtClean="0"/>
              <a:t>from</a:t>
            </a:r>
            <a:r>
              <a:rPr lang="fi-FI" dirty="0" smtClean="0"/>
              <a:t> engineering </a:t>
            </a:r>
            <a:r>
              <a:rPr lang="fi-FI" dirty="0" err="1" smtClean="0"/>
              <a:t>trade</a:t>
            </a:r>
            <a:r>
              <a:rPr lang="fi-FI" dirty="0" smtClean="0"/>
              <a:t> </a:t>
            </a:r>
            <a:r>
              <a:rPr lang="fi-FI" dirty="0" err="1" smtClean="0"/>
              <a:t>unions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first</a:t>
            </a:r>
            <a:r>
              <a:rPr lang="fi-FI" dirty="0" smtClean="0"/>
              <a:t> EUR-ACE </a:t>
            </a:r>
            <a:r>
              <a:rPr lang="fi-FI" dirty="0" err="1" smtClean="0"/>
              <a:t>seminar</a:t>
            </a:r>
            <a:r>
              <a:rPr lang="fi-FI" dirty="0" smtClean="0"/>
              <a:t> for </a:t>
            </a:r>
            <a:r>
              <a:rPr lang="fi-FI" dirty="0" err="1" smtClean="0"/>
              <a:t>HEIs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FINHEEC </a:t>
            </a:r>
            <a:r>
              <a:rPr lang="fi-FI" dirty="0" err="1" smtClean="0"/>
              <a:t>April</a:t>
            </a:r>
            <a:r>
              <a:rPr lang="fi-FI" dirty="0" smtClean="0"/>
              <a:t> 2011</a:t>
            </a:r>
          </a:p>
          <a:p>
            <a:endParaRPr lang="fi-FI" dirty="0" smtClean="0"/>
          </a:p>
          <a:p>
            <a:r>
              <a:rPr lang="fi-FI" dirty="0" smtClean="0"/>
              <a:t>FINHEEC </a:t>
            </a:r>
            <a:r>
              <a:rPr lang="fi-FI" dirty="0" err="1"/>
              <a:t>council</a:t>
            </a:r>
            <a:r>
              <a:rPr lang="fi-FI" dirty="0"/>
              <a:t> </a:t>
            </a:r>
            <a:r>
              <a:rPr lang="fi-FI" dirty="0" err="1"/>
              <a:t>decided</a:t>
            </a:r>
            <a:r>
              <a:rPr lang="fi-FI" dirty="0"/>
              <a:t> </a:t>
            </a:r>
            <a:r>
              <a:rPr lang="fi-FI" dirty="0" err="1"/>
              <a:t>officially</a:t>
            </a:r>
            <a:r>
              <a:rPr lang="fi-FI" dirty="0"/>
              <a:t> to </a:t>
            </a:r>
            <a:r>
              <a:rPr lang="fi-FI" dirty="0" err="1"/>
              <a:t>start</a:t>
            </a:r>
            <a:r>
              <a:rPr lang="fi-FI" dirty="0"/>
              <a:t> the </a:t>
            </a:r>
            <a:r>
              <a:rPr lang="fi-FI" dirty="0" err="1"/>
              <a:t>process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2012</a:t>
            </a:r>
          </a:p>
          <a:p>
            <a:pPr marL="36000" indent="0">
              <a:buNone/>
            </a:pPr>
            <a:endParaRPr lang="fi-FI" dirty="0" smtClean="0"/>
          </a:p>
          <a:p>
            <a:r>
              <a:rPr lang="fi-FI" dirty="0" err="1" smtClean="0"/>
              <a:t>mentors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ENAEE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9102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EUR-</a:t>
            </a:r>
            <a:r>
              <a:rPr lang="fi-FI" dirty="0" smtClean="0">
                <a:solidFill>
                  <a:srgbClr val="FF0000"/>
                </a:solidFill>
              </a:rPr>
              <a:t>ACE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Second EUR-ACE </a:t>
            </a:r>
            <a:r>
              <a:rPr lang="fi-FI" dirty="0" err="1"/>
              <a:t>seminar</a:t>
            </a:r>
            <a:r>
              <a:rPr lang="fi-FI" dirty="0"/>
              <a:t> </a:t>
            </a:r>
            <a:r>
              <a:rPr lang="fi-FI" dirty="0" err="1"/>
              <a:t>December</a:t>
            </a:r>
            <a:r>
              <a:rPr lang="fi-FI" dirty="0"/>
              <a:t> </a:t>
            </a:r>
            <a:r>
              <a:rPr lang="fi-FI" dirty="0" smtClean="0"/>
              <a:t>2012</a:t>
            </a:r>
          </a:p>
          <a:p>
            <a:endParaRPr lang="fi-FI" dirty="0"/>
          </a:p>
          <a:p>
            <a:r>
              <a:rPr lang="fi-FI" dirty="0"/>
              <a:t>Engineering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committee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nominated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</a:t>
            </a:r>
            <a:r>
              <a:rPr lang="fi-FI" dirty="0" smtClean="0"/>
              <a:t>2013</a:t>
            </a:r>
          </a:p>
          <a:p>
            <a:endParaRPr lang="fi-FI" dirty="0"/>
          </a:p>
          <a:p>
            <a:r>
              <a:rPr lang="fi-FI" dirty="0"/>
              <a:t>Application for ENAEE 2013 </a:t>
            </a:r>
            <a:r>
              <a:rPr lang="fi-FI" dirty="0" err="1"/>
              <a:t>Spring</a:t>
            </a:r>
            <a:r>
              <a:rPr lang="fi-FI" dirty="0"/>
              <a:t> </a:t>
            </a:r>
            <a:r>
              <a:rPr lang="fi-FI" dirty="0" err="1" smtClean="0"/>
              <a:t>term</a:t>
            </a:r>
            <a:endParaRPr lang="fi-FI" dirty="0" smtClean="0"/>
          </a:p>
          <a:p>
            <a:endParaRPr lang="fi-FI" dirty="0"/>
          </a:p>
          <a:p>
            <a:r>
              <a:rPr lang="fi-FI" dirty="0" err="1"/>
              <a:t>Pilot</a:t>
            </a:r>
            <a:r>
              <a:rPr lang="fi-FI" dirty="0"/>
              <a:t> </a:t>
            </a:r>
            <a:r>
              <a:rPr lang="fi-FI" dirty="0" err="1"/>
              <a:t>accreditations</a:t>
            </a:r>
            <a:r>
              <a:rPr lang="fi-FI" dirty="0"/>
              <a:t> 2013 </a:t>
            </a:r>
            <a:r>
              <a:rPr lang="fi-FI" dirty="0" err="1"/>
              <a:t>Autumn</a:t>
            </a:r>
            <a:r>
              <a:rPr lang="fi-FI" dirty="0"/>
              <a:t> </a:t>
            </a:r>
            <a:r>
              <a:rPr lang="fi-FI" dirty="0" err="1" smtClean="0"/>
              <a:t>term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 big </a:t>
            </a:r>
            <a:r>
              <a:rPr lang="fi-FI" dirty="0" err="1" smtClean="0"/>
              <a:t>question</a:t>
            </a:r>
            <a:r>
              <a:rPr lang="fi-FI" dirty="0" smtClean="0"/>
              <a:t> for FINHEEC </a:t>
            </a:r>
            <a:r>
              <a:rPr lang="fi-FI" dirty="0" err="1" smtClean="0"/>
              <a:t>still</a:t>
            </a:r>
            <a:r>
              <a:rPr lang="fi-FI" dirty="0" smtClean="0"/>
              <a:t> is </a:t>
            </a:r>
            <a:r>
              <a:rPr lang="fi-FI" dirty="0" err="1" smtClean="0"/>
              <a:t>whether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is a </a:t>
            </a:r>
            <a:r>
              <a:rPr lang="fi-FI" dirty="0" err="1" smtClean="0"/>
              <a:t>demand</a:t>
            </a:r>
            <a:r>
              <a:rPr lang="fi-FI" dirty="0" smtClean="0"/>
              <a:t> for </a:t>
            </a:r>
            <a:r>
              <a:rPr lang="fi-FI" dirty="0" err="1" smtClean="0"/>
              <a:t>programme</a:t>
            </a:r>
            <a:r>
              <a:rPr lang="fi-FI" dirty="0" smtClean="0"/>
              <a:t> </a:t>
            </a:r>
            <a:r>
              <a:rPr lang="fi-FI" dirty="0" err="1" smtClean="0"/>
              <a:t>accreditations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77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dirty="0"/>
              <a:t>EUR-ACE –</a:t>
            </a:r>
            <a:r>
              <a:rPr lang="fi-FI" sz="4400" dirty="0" err="1"/>
              <a:t>accreditation</a:t>
            </a:r>
            <a:r>
              <a:rPr lang="fi-FI" sz="4400" dirty="0"/>
              <a:t> at</a:t>
            </a:r>
            <a:br>
              <a:rPr lang="fi-FI" sz="4400" dirty="0"/>
            </a:br>
            <a:r>
              <a:rPr lang="fi-FI" sz="4400" dirty="0">
                <a:solidFill>
                  <a:srgbClr val="FF0000"/>
                </a:solidFill>
              </a:rPr>
              <a:t>Lappeenranta</a:t>
            </a:r>
            <a:r>
              <a:rPr lang="fi-FI" sz="4400" dirty="0"/>
              <a:t> </a:t>
            </a:r>
            <a:r>
              <a:rPr lang="fi-FI" sz="4400" dirty="0" err="1" smtClean="0"/>
              <a:t>University</a:t>
            </a:r>
            <a:r>
              <a:rPr lang="fi-FI" sz="4400" dirty="0" smtClean="0"/>
              <a:t> </a:t>
            </a:r>
            <a:r>
              <a:rPr lang="fi-FI" sz="4400" dirty="0"/>
              <a:t>of </a:t>
            </a:r>
            <a:r>
              <a:rPr lang="fi-FI" sz="4400" dirty="0" smtClean="0"/>
              <a:t>Technology</a:t>
            </a:r>
            <a:r>
              <a:rPr lang="en-US" sz="4400" dirty="0"/>
              <a:t/>
            </a:r>
            <a:br>
              <a:rPr lang="en-US" sz="4400" dirty="0"/>
            </a:b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096344"/>
          </a:xfrm>
        </p:spPr>
        <p:txBody>
          <a:bodyPr>
            <a:normAutofit/>
          </a:bodyPr>
          <a:lstStyle/>
          <a:p>
            <a:r>
              <a:rPr lang="fi-FI" dirty="0"/>
              <a:t>FINHEEC </a:t>
            </a:r>
            <a:r>
              <a:rPr lang="fi-FI" dirty="0" err="1"/>
              <a:t>audit</a:t>
            </a:r>
            <a:r>
              <a:rPr lang="fi-FI" dirty="0"/>
              <a:t> </a:t>
            </a:r>
            <a:r>
              <a:rPr lang="fi-FI" dirty="0" err="1"/>
              <a:t>passed</a:t>
            </a:r>
            <a:r>
              <a:rPr lang="fi-FI" dirty="0"/>
              <a:t> on </a:t>
            </a:r>
            <a:r>
              <a:rPr lang="fi-FI" dirty="0" smtClean="0"/>
              <a:t>2009</a:t>
            </a:r>
          </a:p>
          <a:p>
            <a:endParaRPr lang="fi-FI" dirty="0"/>
          </a:p>
          <a:p>
            <a:r>
              <a:rPr lang="fi-FI" dirty="0"/>
              <a:t>10 EUR-ACE </a:t>
            </a:r>
            <a:r>
              <a:rPr lang="fi-FI" dirty="0" err="1"/>
              <a:t>-accredited</a:t>
            </a:r>
            <a:r>
              <a:rPr lang="fi-FI" dirty="0"/>
              <a:t> engineering </a:t>
            </a:r>
            <a:r>
              <a:rPr lang="fi-FI" dirty="0" err="1"/>
              <a:t>degree</a:t>
            </a:r>
            <a:r>
              <a:rPr lang="fi-FI" dirty="0"/>
              <a:t> </a:t>
            </a:r>
            <a:r>
              <a:rPr lang="fi-FI" dirty="0" err="1"/>
              <a:t>programmes</a:t>
            </a:r>
            <a:r>
              <a:rPr lang="fi-FI" dirty="0"/>
              <a:t> </a:t>
            </a:r>
            <a:endParaRPr lang="fi-FI" dirty="0" smtClean="0"/>
          </a:p>
          <a:p>
            <a:endParaRPr lang="fi-FI" dirty="0"/>
          </a:p>
          <a:p>
            <a:r>
              <a:rPr lang="fi-FI" dirty="0" err="1"/>
              <a:t>Accreditations</a:t>
            </a:r>
            <a:r>
              <a:rPr lang="fi-FI" dirty="0"/>
              <a:t> </a:t>
            </a:r>
            <a:r>
              <a:rPr lang="fi-FI" dirty="0" err="1"/>
              <a:t>conducted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ASIIN on 2011-2012</a:t>
            </a:r>
            <a:endParaRPr lang="en-US" dirty="0"/>
          </a:p>
          <a:p>
            <a:endParaRPr lang="en-US" sz="3200" dirty="0"/>
          </a:p>
          <a:p>
            <a:endParaRPr lang="fi-FI" dirty="0"/>
          </a:p>
        </p:txBody>
      </p:sp>
      <p:pic>
        <p:nvPicPr>
          <p:cNvPr id="6" name="Picture 4" descr="Lappeenrannan teknillinen yliopis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266" y="5733256"/>
            <a:ext cx="1962150" cy="80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9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Lappeenranta </a:t>
            </a:r>
            <a:r>
              <a:rPr lang="fi-FI" sz="4400" dirty="0" err="1" smtClean="0">
                <a:solidFill>
                  <a:srgbClr val="FF0000"/>
                </a:solidFill>
              </a:rPr>
              <a:t>University</a:t>
            </a:r>
            <a:r>
              <a:rPr lang="fi-FI" sz="4400" dirty="0" smtClean="0"/>
              <a:t>…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536504"/>
          </a:xfrm>
        </p:spPr>
        <p:txBody>
          <a:bodyPr>
            <a:normAutofit fontScale="62500" lnSpcReduction="20000"/>
          </a:bodyPr>
          <a:lstStyle/>
          <a:p>
            <a:pPr marL="36000" indent="0">
              <a:buNone/>
            </a:pPr>
            <a:r>
              <a:rPr lang="en-US" sz="3800" dirty="0"/>
              <a:t>The objectives of the university for international </a:t>
            </a:r>
            <a:r>
              <a:rPr lang="en-US" sz="3800" dirty="0" smtClean="0"/>
              <a:t>accreditations</a:t>
            </a:r>
          </a:p>
          <a:p>
            <a:pPr marL="36000" indent="0">
              <a:buNone/>
            </a:pPr>
            <a:endParaRPr lang="en-US" sz="26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assess the degree </a:t>
            </a:r>
            <a:r>
              <a:rPr lang="en-US" sz="3200" dirty="0" err="1"/>
              <a:t>programmes</a:t>
            </a:r>
            <a:r>
              <a:rPr lang="en-US" sz="3200" dirty="0"/>
              <a:t> against international </a:t>
            </a:r>
            <a:r>
              <a:rPr lang="en-US" sz="3200" dirty="0" smtClean="0"/>
              <a:t>standards</a:t>
            </a:r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receive international recognition for the degree </a:t>
            </a:r>
            <a:r>
              <a:rPr lang="en-US" sz="3200" dirty="0" err="1"/>
              <a:t>programmes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obtain instruments for student exchange and recruitment 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obtain instruments for collaboration with international partners both in the industry and university sector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develop procedures for quality assurance of the degrees.</a:t>
            </a:r>
            <a:endParaRPr lang="fi-FI" sz="3200" dirty="0"/>
          </a:p>
          <a:p>
            <a:endParaRPr lang="fi-FI" sz="3400" dirty="0"/>
          </a:p>
        </p:txBody>
      </p:sp>
      <p:pic>
        <p:nvPicPr>
          <p:cNvPr id="4" name="Picture 4" descr="Lappeenrannan teknillinen yliopis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266" y="5733256"/>
            <a:ext cx="1962150" cy="80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00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1800200"/>
          </a:xfrm>
        </p:spPr>
        <p:txBody>
          <a:bodyPr>
            <a:noAutofit/>
          </a:bodyPr>
          <a:lstStyle/>
          <a:p>
            <a:r>
              <a:rPr lang="en-US" sz="4400" dirty="0"/>
              <a:t>Benefits of the accreditation </a:t>
            </a:r>
            <a:r>
              <a:rPr lang="en-US" sz="4400" dirty="0">
                <a:solidFill>
                  <a:srgbClr val="FF0000"/>
                </a:solidFill>
              </a:rPr>
              <a:t>process</a:t>
            </a:r>
            <a:r>
              <a:rPr lang="en-US" sz="4400" dirty="0"/>
              <a:t> </a:t>
            </a:r>
            <a:r>
              <a:rPr lang="en-US" sz="4400" dirty="0" smtClean="0"/>
              <a:t>on </a:t>
            </a:r>
            <a:r>
              <a:rPr lang="en-US" sz="4400" dirty="0"/>
              <a:t>quality </a:t>
            </a:r>
            <a:r>
              <a:rPr lang="en-US" sz="4400" dirty="0">
                <a:solidFill>
                  <a:srgbClr val="FF0000"/>
                </a:solidFill>
              </a:rPr>
              <a:t>assurance </a:t>
            </a:r>
            <a:r>
              <a:rPr lang="en-US" sz="4400" dirty="0"/>
              <a:t>of the </a:t>
            </a:r>
            <a:r>
              <a:rPr lang="en-US" sz="4400" dirty="0" smtClean="0"/>
              <a:t>degrees… 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2780928"/>
            <a:ext cx="8363272" cy="3168352"/>
          </a:xfrm>
        </p:spPr>
        <p:txBody>
          <a:bodyPr>
            <a:normAutofit/>
          </a:bodyPr>
          <a:lstStyle/>
          <a:p>
            <a:r>
              <a:rPr lang="en-US" dirty="0"/>
              <a:t>Enhancing transparency of the learning outcomes of the degrees </a:t>
            </a:r>
            <a:endParaRPr lang="en-US" dirty="0" smtClean="0"/>
          </a:p>
          <a:p>
            <a:pPr marL="36000" indent="0">
              <a:buNone/>
            </a:pPr>
            <a:endParaRPr lang="en-US" dirty="0"/>
          </a:p>
          <a:p>
            <a:r>
              <a:rPr lang="en-US" dirty="0"/>
              <a:t>Strengthening the two cycle degree structure according to the Bologna </a:t>
            </a:r>
            <a:r>
              <a:rPr lang="en-US" dirty="0" smtClean="0"/>
              <a:t>declaration</a:t>
            </a:r>
          </a:p>
          <a:p>
            <a:pPr marL="36000" indent="0">
              <a:buNone/>
            </a:pPr>
            <a:endParaRPr lang="en-US" dirty="0"/>
          </a:p>
          <a:p>
            <a:r>
              <a:rPr lang="en-US" dirty="0"/>
              <a:t>Providing common language of curriculum work for the degree </a:t>
            </a:r>
            <a:r>
              <a:rPr lang="en-US" dirty="0" err="1"/>
              <a:t>programmes</a:t>
            </a:r>
            <a:r>
              <a:rPr lang="en-US" dirty="0"/>
              <a:t> </a:t>
            </a:r>
          </a:p>
          <a:p>
            <a:endParaRPr lang="fi-FI" dirty="0"/>
          </a:p>
        </p:txBody>
      </p:sp>
      <p:pic>
        <p:nvPicPr>
          <p:cNvPr id="4" name="Picture 4" descr="Lappeenrannan teknillinen yliopis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266" y="5733256"/>
            <a:ext cx="1962150" cy="80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HEEC_template">
  <a:themeElements>
    <a:clrScheme name="KKA">
      <a:dk1>
        <a:srgbClr val="1B272C"/>
      </a:dk1>
      <a:lt1>
        <a:srgbClr val="FFFFFF"/>
      </a:lt1>
      <a:dk2>
        <a:srgbClr val="908270"/>
      </a:dk2>
      <a:lt2>
        <a:srgbClr val="FFFFFF"/>
      </a:lt2>
      <a:accent1>
        <a:srgbClr val="2BB6B7"/>
      </a:accent1>
      <a:accent2>
        <a:srgbClr val="F19100"/>
      </a:accent2>
      <a:accent3>
        <a:srgbClr val="74AF27"/>
      </a:accent3>
      <a:accent4>
        <a:srgbClr val="E73333"/>
      </a:accent4>
      <a:accent5>
        <a:srgbClr val="2376C4"/>
      </a:accent5>
      <a:accent6>
        <a:srgbClr val="362783"/>
      </a:accent6>
      <a:hlink>
        <a:srgbClr val="74AF27"/>
      </a:hlink>
      <a:folHlink>
        <a:srgbClr val="362783"/>
      </a:folHlink>
    </a:clrScheme>
    <a:fontScheme name="K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FINHEEC_template</Template>
  <TotalTime>2173</TotalTime>
  <Words>405</Words>
  <Application>Microsoft Office PowerPoint</Application>
  <PresentationFormat>On-screen Show (4:3)</PresentationFormat>
  <Paragraphs>85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FINHEEC_template</vt:lpstr>
      <vt:lpstr>Phases of the FINHEEC EUR-ACE process</vt:lpstr>
      <vt:lpstr>Quality assurance of Finnish higher education </vt:lpstr>
      <vt:lpstr>Engineering Education in Finland</vt:lpstr>
      <vt:lpstr>FINHEEC three types of evaluations</vt:lpstr>
      <vt:lpstr>EUR-ACE Process and FINHEEC</vt:lpstr>
      <vt:lpstr>EUR-ACE process…</vt:lpstr>
      <vt:lpstr>EUR-ACE –accreditation at Lappeenranta University of Technology </vt:lpstr>
      <vt:lpstr>Lappeenranta University…</vt:lpstr>
      <vt:lpstr>Benefits of the accreditation process on quality assurance of the degrees… </vt:lpstr>
      <vt:lpstr>Benefits…</vt:lpstr>
    </vt:vector>
  </TitlesOfParts>
  <Company>University of Turku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Audit method and material on the second round</dc:title>
  <dc:creator>Riitta Pyykkö</dc:creator>
  <cp:keywords>FINHEEC</cp:keywords>
  <cp:lastModifiedBy>Annikka Nurkka</cp:lastModifiedBy>
  <cp:revision>82</cp:revision>
  <cp:lastPrinted>2012-11-09T11:01:50Z</cp:lastPrinted>
  <dcterms:created xsi:type="dcterms:W3CDTF">2012-03-20T11:56:16Z</dcterms:created>
  <dcterms:modified xsi:type="dcterms:W3CDTF">2012-11-09T12:03:41Z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