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49"/>
  </p:notesMasterIdLst>
  <p:sldIdLst>
    <p:sldId id="256" r:id="rId2"/>
    <p:sldId id="257" r:id="rId3"/>
    <p:sldId id="333" r:id="rId4"/>
    <p:sldId id="259" r:id="rId5"/>
    <p:sldId id="258" r:id="rId6"/>
    <p:sldId id="335" r:id="rId7"/>
    <p:sldId id="260" r:id="rId8"/>
    <p:sldId id="310" r:id="rId9"/>
    <p:sldId id="336" r:id="rId10"/>
    <p:sldId id="351" r:id="rId11"/>
    <p:sldId id="261" r:id="rId12"/>
    <p:sldId id="311" r:id="rId13"/>
    <p:sldId id="337" r:id="rId14"/>
    <p:sldId id="312" r:id="rId15"/>
    <p:sldId id="313" r:id="rId16"/>
    <p:sldId id="314" r:id="rId17"/>
    <p:sldId id="338" r:id="rId18"/>
    <p:sldId id="315" r:id="rId19"/>
    <p:sldId id="339" r:id="rId20"/>
    <p:sldId id="316" r:id="rId21"/>
    <p:sldId id="340" r:id="rId22"/>
    <p:sldId id="318" r:id="rId23"/>
    <p:sldId id="341" r:id="rId24"/>
    <p:sldId id="319" r:id="rId25"/>
    <p:sldId id="320" r:id="rId26"/>
    <p:sldId id="342" r:id="rId27"/>
    <p:sldId id="321" r:id="rId28"/>
    <p:sldId id="322" r:id="rId29"/>
    <p:sldId id="343" r:id="rId30"/>
    <p:sldId id="323" r:id="rId31"/>
    <p:sldId id="344" r:id="rId32"/>
    <p:sldId id="324" r:id="rId33"/>
    <p:sldId id="345" r:id="rId34"/>
    <p:sldId id="325" r:id="rId35"/>
    <p:sldId id="326" r:id="rId36"/>
    <p:sldId id="346" r:id="rId37"/>
    <p:sldId id="327" r:id="rId38"/>
    <p:sldId id="328" r:id="rId39"/>
    <p:sldId id="329" r:id="rId40"/>
    <p:sldId id="348" r:id="rId41"/>
    <p:sldId id="347" r:id="rId42"/>
    <p:sldId id="330" r:id="rId43"/>
    <p:sldId id="349" r:id="rId44"/>
    <p:sldId id="331" r:id="rId45"/>
    <p:sldId id="332" r:id="rId46"/>
    <p:sldId id="350" r:id="rId47"/>
    <p:sldId id="303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899387-2A55-414C-B0F5-857151C66676}" type="datetimeFigureOut">
              <a:rPr lang="ru-RU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C93D43-B095-4001-AA5B-051605C55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09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action plan includes…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93D43-B095-4001-AA5B-051605C55EE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9F64D0-1A78-41AC-B749-A1E859FFE8FC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3" name="Рисунок 12" descr="logo_rae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3726" y="75021"/>
            <a:ext cx="807914" cy="1337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65F46-B553-4ACF-90AC-A952E6C618C6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A1087-D741-4F01-A351-A86DE53470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555B3-1C47-4B19-BF54-4FA17C04BCFA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A985A-4D00-4632-85A3-2B8BCA72B7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logo_rae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3"/>
            <a:ext cx="739295" cy="1224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BC13CA-F7D3-4C75-982B-F2E79E135F4C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B9A3C-362C-4F81-A70C-9E5D055A354B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DFC18B-432A-4A7A-B774-DE61BAC9DC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A6277-AE7F-41F7-9627-14E66A9228CE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1DDAE-67AF-43E6-A376-7C31952038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ACE5A-A8F0-4E26-8552-CCE7FDFFCFB4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2F405-A064-4E84-B6B6-6AF1F2D54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B6F60-3E36-46D3-A89B-B9F2926150D7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A2E74-8634-4F00-8383-50C7BCDD41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2E8FD-0016-4E6E-9172-0842D1397546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649479-F64A-45E5-AFBC-B4C9F1D924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2BE6AFD-E3B7-4F7F-A172-36F06CE11D80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989786E-1B2D-46EA-8C25-3952F530E1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972FCA-DD19-4F9D-87DE-AFF28B6E9A86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F4E0E-BD93-4406-8564-A28862F10F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BE9E8BD4-DA50-498C-944A-2CAC2A0881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29C5A6-50B2-468E-ACAF-E7D0A6605A1F}" type="datetime1">
              <a:rPr lang="ru-RU" smtClean="0"/>
              <a:pPr>
                <a:defRPr/>
              </a:pPr>
              <a:t>12.11.2012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ai@tpu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415" y="897632"/>
            <a:ext cx="7345065" cy="3611488"/>
          </a:xfrm>
        </p:spPr>
        <p:txBody>
          <a:bodyPr/>
          <a:lstStyle/>
          <a:p>
            <a:r>
              <a:rPr lang="en-GB" sz="4000" dirty="0" smtClean="0">
                <a:solidFill>
                  <a:srgbClr val="C00000"/>
                </a:solidFill>
              </a:rPr>
              <a:t>ACCREDITATION                                                OF ENGINEERING PROGRAMMES 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>CONSIDERING PROFILES (SPECIALIZATIONS)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688"/>
            <a:ext cx="6400800" cy="798512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Alexander Chuchalin, </a:t>
            </a:r>
          </a:p>
          <a:p>
            <a:pPr>
              <a:defRPr/>
            </a:pP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Promotion Committee, </a:t>
            </a:r>
            <a:r>
              <a:rPr lang="en-GB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chai@tpu.ru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916832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last question to the Agencies directly related              to the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 </a:t>
            </a:r>
            <a:r>
              <a:rPr lang="en-GB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evaluation procedure 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cases of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multi-profile EP accreditation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GB" sz="36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61778"/>
            <a:ext cx="698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the analysis                            of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received </a:t>
            </a:r>
            <a:r>
              <a:rPr lang="en-GB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ENAEE authorized Agencies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approach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accreditation of EPs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 various profiles</a:t>
            </a:r>
            <a:r>
              <a:rPr lang="en-GB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(specializations) was developed.</a:t>
            </a:r>
            <a:endParaRPr lang="ru-RU" sz="31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22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680478"/>
            <a:ext cx="756084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engineering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with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accredited                    by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a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considered as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non-accredited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frames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wider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Engineering, Civil Engineering, Electronic Engineering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etc.). </a:t>
            </a:r>
            <a:endParaRPr lang="ru-RU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22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905794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 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Ireland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Turkey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Portugal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engineering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are accredited by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MUDEK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a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well.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Though, each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compliable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accreditation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15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22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333212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ASIIN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 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Engineering, Chemical Engineering, Power Engineering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           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each profile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separately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Construction and Simulation, Renewable Energy and Energy Efficiency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depending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on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          the EP, their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breadth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depth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22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556792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AEER </a:t>
            </a:r>
            <a:r>
              <a:rPr lang="en-US" sz="3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implement the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Educational Standards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                      2</a:t>
            </a:r>
            <a:r>
              <a:rPr lang="en-US" sz="3000" b="1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 (SES-2) issued by the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Russian Ministry of Education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     The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SES-2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includes the list of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two-cycle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Programs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(Bachelor- Master) and the list of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312 Diploma Specialist </a:t>
            </a:r>
            <a:r>
              <a:rPr lang="en-US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engineering                               (5-year integrated </a:t>
            </a:r>
            <a:r>
              <a:rPr lang="en-US" sz="3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3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701383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Educational Standards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 envisaged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models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    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4+2 – model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(4-year Bachelor + 2-year Master)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4+1 - model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i.e.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exercising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4-year Bachelor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mastering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Diploma Specialist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1 year. 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220554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SES-2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Bachelor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envisaged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any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list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 Specialist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were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essentially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specializations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of graduate training (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4+1 model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AEER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accredits a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Engineering              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98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48478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State Educational Standards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r>
              <a:rPr lang="en-US" sz="32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(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FSES-3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was introduced 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new Standards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envisage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4+1 model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However,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 give Russian universities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right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design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major areas with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graduate training. 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52486"/>
            <a:ext cx="734481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Currently,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FSES-3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includes                    the list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major areas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designing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Engineering, Mechanical Engineering, Computer Engineering, etc.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Herewith,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for some of major areas can reach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dozen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27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115616" y="1628378"/>
            <a:ext cx="7643192" cy="5977086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Promotion Committee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established in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aiming                           to give an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                         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EUR-ACE System of Accreditation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of Engineering Education                                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Europe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worldwide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40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EB51B2-BFA2-4F78-AC24-7B5F31E0D96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742613"/>
            <a:ext cx="7272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example, the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                     and Power Engineering</a:t>
            </a:r>
            <a:r>
              <a:rPr lang="en-GB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envisages              </a:t>
            </a:r>
            <a:r>
              <a:rPr lang="en-GB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profiles</a:t>
            </a:r>
            <a:r>
              <a:rPr lang="en-GB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High-voltage Electrical and Power Engineering, 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and Renewable Energy Sources</a:t>
            </a: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Relay Protection and Automation                              of Electric Power System, 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Power Plants</a:t>
            </a: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Electric Power Systems and Networks, 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Hydropower Plants, Electric Power Supply</a:t>
            </a: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Electrical and Electronic Equipment, Electric Transport, etc.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340768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4-year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(240 ECTS credits)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in Russia normally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consists of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parts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Humanities and Social Sciences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(30–40 ECTS credits), </a:t>
            </a:r>
          </a:p>
          <a:p>
            <a:pPr marL="457200" indent="-457200">
              <a:buFontTx/>
              <a:buChar char="-"/>
            </a:pP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Sciences 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Mathematics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(55–65 ECTS credits), 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Engineering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(55–65 ECTS credits)   and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Engineering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(65–75 ECTS credits), 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Internship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 ECTS credits),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 Project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(12 ECTS credits).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48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26876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FSES-3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profile                      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tailored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                          to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content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elective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Humanities and Social Sciences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modules (≤ 7 ECTS credits),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elective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Sciences and Mathematics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modules (≤ 12 ECTS credits),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Engineering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(30–40 ECTS credits)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Engineering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modules (35–45 ECTS credits).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629375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topics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Industrial Internship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(8 ECTS credits)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 Project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(12 ECTS credits) contribute to graduate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 orientation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well.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considering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major areas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vary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content at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even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1/2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79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</a:t>
            </a:r>
            <a:endParaRPr lang="ru-RU" sz="2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76606"/>
              </p:ext>
            </p:extLst>
          </p:nvPr>
        </p:nvGraphicFramePr>
        <p:xfrm>
          <a:off x="971601" y="1196752"/>
          <a:ext cx="7848871" cy="5014796"/>
        </p:xfrm>
        <a:graphic>
          <a:graphicData uri="http://schemas.openxmlformats.org/drawingml/2006/table">
            <a:tbl>
              <a:tblPr/>
              <a:tblGrid>
                <a:gridCol w="3990906"/>
                <a:gridCol w="1381706"/>
                <a:gridCol w="2476259"/>
              </a:tblGrid>
              <a:tr h="275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Engineering Program </a:t>
                      </a:r>
                      <a:r>
                        <a:rPr lang="en-GB" sz="20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Modules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ECTS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Profile ECTS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59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Humanities and Social Sciences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basic modules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variable &amp; </a:t>
                      </a:r>
                      <a:r>
                        <a:rPr lang="en-GB" sz="18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elective</a:t>
                      </a: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modules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– 40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– 20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– 20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–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59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Natural Sciences and Mathematics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basic modules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variable &amp; </a:t>
                      </a:r>
                      <a:r>
                        <a:rPr lang="en-GB" sz="18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elective</a:t>
                      </a: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modules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 – 65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  <a:tabLst>
                          <a:tab pos="831215" algn="l"/>
                        </a:tabLs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– 35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– 35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12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72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Engineering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basic modules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profile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variable modules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</a:t>
                      </a:r>
                      <a:endParaRPr lang="ru-RU" sz="1800" b="1" dirty="0"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profile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 – 135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 ‑ 65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‑ 30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– 40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 – 75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‑ 30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 – 45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– 40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 – 45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Industrial Internship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Graduation Project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8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1590"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240</a:t>
                      </a:r>
                      <a:endParaRPr lang="ru-RU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12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060848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time being,                                 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for Engineering Education of Russia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developing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approach               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accreditation of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different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77281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of EPs with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profound differences                       </a:t>
            </a:r>
            <a:r>
              <a:rPr lang="en-US" sz="3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profiles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graduates training inevitably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</a:t>
            </a:r>
            <a:r>
              <a:rPr lang="en-US" sz="3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change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needs   for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temporal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resources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necessary for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reliable expertise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</a:t>
            </a:r>
            <a:r>
              <a:rPr lang="en-US" sz="3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 criteria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65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Nomenclature and Structure of Engineering Programs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628800"/>
            <a:ext cx="6984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information                         received from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authorized Agencies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there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are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approaches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on-site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 evaluation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905794"/>
            <a:ext cx="698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 of EPs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is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carried out by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organizations licensed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ECUK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 team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usually consists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 experts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depending on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496973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on-site visits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UK universities usually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2 days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emphasis is placed                        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documents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If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submitted for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expertise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large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(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 number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and/or profiles),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preparatory work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expanded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52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65312" y="1268760"/>
            <a:ext cx="7643192" cy="5977086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engineering </a:t>
            </a:r>
            <a:r>
              <a:rPr lang="en-GB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(EP)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 approaches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offered by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authorized national Agencies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considering various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specializations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of the programmes was planned to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ENAEE             policy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this particular area.</a:t>
            </a:r>
            <a:endParaRPr lang="ru-RU" sz="36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EB51B2-BFA2-4F78-AC24-7B5F31E0D96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773391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 ASIIN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           visit is carried out by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consisting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experts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usually including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representatives                                  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                                                   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Each expert works                   with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definite criteria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engineering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evaluation.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424965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ASIIN commission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in case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accreditation                     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training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       A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university normally takes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more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day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another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required for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experts’ meeting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629375"/>
            <a:ext cx="7272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Ireland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 team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                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EPs consists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experts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specializations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an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commission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formed to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 each profile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accreditation  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on-site visit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lasts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full days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41277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Portugal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 commission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consists of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3-4 experts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If a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envisages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profiles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them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is assessed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at least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experts.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 commission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on-site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university takes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days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34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484784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Turkey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in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MUDEK team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depends                     on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submitted               for accreditation.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rule,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experts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chosen                         to evaluate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program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university lasts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days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irrespective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evaluated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773391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AEER commission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accrediting             EPs in Russian universities consists                      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experts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representing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plus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expert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The commission is supported                             by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AEER Accreditation Centre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commission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lasts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days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496973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representative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is engaged just for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day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accrediting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                                           of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adjacent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disciplines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Normally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more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related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evaluated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on-site visit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92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424965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developing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                 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FCD EPs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different profiles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AEER plans                    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optimize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temporal resources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necessary for evaluation     of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 their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result,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                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minimized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988840"/>
            <a:ext cx="32403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fig. shows            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of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temporal resources allocation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while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one-profile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250" name="Picture 2" descr="Days_Evaluat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060848"/>
            <a:ext cx="5112568" cy="374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84482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 of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academia experts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during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days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industry expert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during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day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represents 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resource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 equal                            to 3 × 3 + 1 × 1 = 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man-days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404059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specialization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                 of EP is considered to be                          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 of the programme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that provides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graduates’ orientation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types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(or)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objects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their professional activity. 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762938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AEER Accreditation Centre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shows                     that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part of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Humanities &amp; Social Sciences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Sciences                      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Mathematics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about                   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4.5 man-days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1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731580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evaluate the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in Engineering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5.5 man-days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are required, including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2.75 man-days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(50 %) to evaluate the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profile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28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568981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the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profile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requires about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¼ of all resources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necessary to evaluate the EP as a whole. </a:t>
            </a:r>
          </a:p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means that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                 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two-profile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require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2.75 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man-days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pic>
        <p:nvPicPr>
          <p:cNvPr id="54274" name="Picture 2" descr="Resources_Profi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628800"/>
            <a:ext cx="4968552" cy="370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15616" y="129256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Accordingly,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                                                         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2-profile </a:t>
            </a:r>
          </a:p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increases by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3-profile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resources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by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25%, etc.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61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8856" y="188640"/>
            <a:ext cx="7467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61892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result,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of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N-profile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calculated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</a:t>
            </a:r>
            <a:endParaRPr lang="ru-RU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= C</a:t>
            </a:r>
            <a:r>
              <a:rPr lang="en-US" sz="2800" b="1" i="1" baseline="-25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× (0.75 + N × 0.25)</a:t>
            </a:r>
            <a:endParaRPr lang="ru-RU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sz="2800" b="1" i="1" baseline="-25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is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AEER accreditation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of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one-profile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accrediting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N-profile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                              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AEER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plans to certify each profile,                             i.e.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certificates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to the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496973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long as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AEER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authorized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Agency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additional certificates (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EUR-ACE Label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calculated by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similar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given above</a:t>
            </a:r>
            <a:endParaRPr lang="ru-RU" sz="32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sz="3200" b="1" i="1" baseline="-25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</a:t>
            </a:r>
            <a:r>
              <a:rPr lang="en-US" sz="3200" b="1" i="1" baseline="-25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1 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(0.75 + N × 0.25)</a:t>
            </a:r>
          </a:p>
          <a:p>
            <a:r>
              <a:rPr lang="en-US" sz="3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b="1" i="1" baseline="-25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1</a:t>
            </a:r>
            <a:r>
              <a:rPr lang="en-US" sz="3200" b="1" baseline="-25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is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EUR-ACE Label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one-profile </a:t>
            </a:r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7467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for Engineering Programs Accreditation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0579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presented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to accreditation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multi-profile                     EPs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considered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reasonable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be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all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authorized Agencies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41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47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977802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 You </a:t>
            </a:r>
          </a:p>
          <a:p>
            <a:pPr algn="ctr"/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Your Attention!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44368"/>
            <a:ext cx="7272808" cy="3772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Questionnaire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ENAEE authorized Agencies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been prepared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disseminated 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receive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necessary             for analysis. 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762938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Firstly the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authorized Agencies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were asked                     to describe the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of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profiles in view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(modules, internship, graduation projects, etc.).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4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659572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second question                         to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ENAEE </a:t>
            </a:r>
            <a:r>
              <a:rPr lang="en-GB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authorized Agencies </a:t>
            </a:r>
            <a:r>
              <a:rPr lang="en-GB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to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EPs with 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one profile</a:t>
            </a:r>
            <a:r>
              <a:rPr lang="en-GB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graduate training. 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628800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Agency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its practice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faces   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one profile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accordance with the information given by the Agencies, the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of such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different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D9317E-8150-4BD3-A9CE-667598A6513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812880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third question concerned                      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on-site visits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different cases including accreditation of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 </a:t>
            </a:r>
            <a:r>
              <a:rPr lang="en-GB" sz="3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whole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engineering programme or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separate profiles</a:t>
            </a:r>
            <a:r>
              <a:rPr lang="en-GB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278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1499</TotalTime>
  <Words>1984</Words>
  <Application>Microsoft Office PowerPoint</Application>
  <PresentationFormat>Экран (4:3)</PresentationFormat>
  <Paragraphs>213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Thermal</vt:lpstr>
      <vt:lpstr>ACCREDITATION                                                OF ENGINEERING PROGRAMMES  CONSIDERING PROFILES (SPECIALIZATIONS)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Когнитивные технологии: перспектива социального развития  vs  утопия трансгуманизма</dc:title>
  <dc:creator>Chernikoff</dc:creator>
  <cp:lastModifiedBy>Chai</cp:lastModifiedBy>
  <cp:revision>163</cp:revision>
  <dcterms:created xsi:type="dcterms:W3CDTF">2012-09-16T02:30:36Z</dcterms:created>
  <dcterms:modified xsi:type="dcterms:W3CDTF">2012-11-12T06:07:48Z</dcterms:modified>
</cp:coreProperties>
</file>